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3.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4.xml" ContentType="application/vnd.openxmlformats-officedocument.presentationml.tags+xml"/>
  <Override PartName="/ppt/notesSlides/notesSlide55.xml" ContentType="application/vnd.openxmlformats-officedocument.presentationml.notesSlide+xml"/>
  <Override PartName="/ppt/tags/tag15.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326" r:id="rId2"/>
    <p:sldId id="518" r:id="rId3"/>
    <p:sldId id="337" r:id="rId4"/>
    <p:sldId id="515" r:id="rId5"/>
    <p:sldId id="424" r:id="rId6"/>
    <p:sldId id="441" r:id="rId7"/>
    <p:sldId id="469" r:id="rId8"/>
    <p:sldId id="470" r:id="rId9"/>
    <p:sldId id="516" r:id="rId10"/>
    <p:sldId id="471" r:id="rId11"/>
    <p:sldId id="459" r:id="rId12"/>
    <p:sldId id="448" r:id="rId13"/>
    <p:sldId id="473" r:id="rId14"/>
    <p:sldId id="475" r:id="rId15"/>
    <p:sldId id="476" r:id="rId16"/>
    <p:sldId id="478" r:id="rId17"/>
    <p:sldId id="474" r:id="rId18"/>
    <p:sldId id="480" r:id="rId19"/>
    <p:sldId id="481" r:id="rId20"/>
    <p:sldId id="482" r:id="rId21"/>
    <p:sldId id="483" r:id="rId22"/>
    <p:sldId id="479" r:id="rId23"/>
    <p:sldId id="493" r:id="rId24"/>
    <p:sldId id="486" r:id="rId25"/>
    <p:sldId id="495" r:id="rId26"/>
    <p:sldId id="494" r:id="rId27"/>
    <p:sldId id="487" r:id="rId28"/>
    <p:sldId id="496" r:id="rId29"/>
    <p:sldId id="488" r:id="rId30"/>
    <p:sldId id="489" r:id="rId31"/>
    <p:sldId id="491" r:id="rId32"/>
    <p:sldId id="492" r:id="rId33"/>
    <p:sldId id="484" r:id="rId34"/>
    <p:sldId id="497" r:id="rId35"/>
    <p:sldId id="498" r:id="rId36"/>
    <p:sldId id="499" r:id="rId37"/>
    <p:sldId id="500" r:id="rId38"/>
    <p:sldId id="501" r:id="rId39"/>
    <p:sldId id="502" r:id="rId40"/>
    <p:sldId id="503" r:id="rId41"/>
    <p:sldId id="504" r:id="rId42"/>
    <p:sldId id="505" r:id="rId43"/>
    <p:sldId id="506" r:id="rId44"/>
    <p:sldId id="507" r:id="rId45"/>
    <p:sldId id="485" r:id="rId46"/>
    <p:sldId id="508" r:id="rId47"/>
    <p:sldId id="477" r:id="rId48"/>
    <p:sldId id="509" r:id="rId49"/>
    <p:sldId id="511" r:id="rId50"/>
    <p:sldId id="513" r:id="rId51"/>
    <p:sldId id="450" r:id="rId52"/>
    <p:sldId id="517" r:id="rId53"/>
    <p:sldId id="512" r:id="rId54"/>
    <p:sldId id="451" r:id="rId55"/>
    <p:sldId id="514" r:id="rId56"/>
    <p:sldId id="519" r:id="rId57"/>
    <p:sldId id="303" r:id="rId58"/>
    <p:sldId id="520" r:id="rId59"/>
    <p:sldId id="305" r:id="rId60"/>
    <p:sldId id="521" r:id="rId61"/>
  </p:sldIdLst>
  <p:sldSz cx="9144000" cy="5715000" type="screen16x10"/>
  <p:notesSz cx="6797675" cy="9926638"/>
  <p:custDataLst>
    <p:tags r:id="rId6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961" userDrawn="1">
          <p15:clr>
            <a:srgbClr val="A4A3A4"/>
          </p15:clr>
        </p15:guide>
        <p15:guide id="4" orient="horz" pos="109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C2"/>
    <a:srgbClr val="FEC211"/>
    <a:srgbClr val="8FC53F"/>
    <a:srgbClr val="EE4639"/>
    <a:srgbClr val="FE7828"/>
    <a:srgbClr val="808799"/>
    <a:srgbClr val="7150A0"/>
    <a:srgbClr val="593E7F"/>
    <a:srgbClr val="D1EFF4"/>
    <a:srgbClr val="DDEEC7"/>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43" autoAdjust="0"/>
    <p:restoredTop sz="92588" autoAdjust="0"/>
  </p:normalViewPr>
  <p:slideViewPr>
    <p:cSldViewPr snapToGrid="0" snapToObjects="1" showGuides="1">
      <p:cViewPr varScale="1">
        <p:scale>
          <a:sx n="126" d="100"/>
          <a:sy n="126" d="100"/>
        </p:scale>
        <p:origin x="1716" y="126"/>
      </p:cViewPr>
      <p:guideLst>
        <p:guide pos="2880"/>
        <p:guide orient="horz" pos="961"/>
        <p:guide orient="horz" pos="1097"/>
      </p:guideLst>
    </p:cSldViewPr>
  </p:slideViewPr>
  <p:notesTextViewPr>
    <p:cViewPr>
      <p:scale>
        <a:sx n="3" d="2"/>
        <a:sy n="3" d="2"/>
      </p:scale>
      <p:origin x="0" y="0"/>
    </p:cViewPr>
  </p:notesTextViewPr>
  <p:sorterViewPr>
    <p:cViewPr varScale="1">
      <p:scale>
        <a:sx n="1" d="1"/>
        <a:sy n="1" d="1"/>
      </p:scale>
      <p:origin x="0" y="-12090"/>
    </p:cViewPr>
  </p:sorterViewPr>
  <p:notesViewPr>
    <p:cSldViewPr snapToGrid="0" snapToObjects="1">
      <p:cViewPr varScale="1">
        <p:scale>
          <a:sx n="46" d="100"/>
          <a:sy n="46"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1932DC7-834F-6148-86AF-F72164F7FFC1}" type="datetimeFigureOut">
              <a:rPr lang="es-ES" smtClean="0"/>
              <a:t>09/08/2024</a:t>
            </a:fld>
            <a:endParaRPr lang="es-ES"/>
          </a:p>
        </p:txBody>
      </p:sp>
      <p:sp>
        <p:nvSpPr>
          <p:cNvPr id="4" name="Marcador de pie de página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FFDF1720-AE80-4069-8D89-2C76E8AFD874}" type="datetimeFigureOut">
              <a:rPr lang="es-PE" smtClean="0"/>
              <a:t>9/08/2024</a:t>
            </a:fld>
            <a:endParaRPr lang="es-PE"/>
          </a:p>
        </p:txBody>
      </p:sp>
      <p:sp>
        <p:nvSpPr>
          <p:cNvPr id="4" name="Marcador de imagen de diapositiva 3"/>
          <p:cNvSpPr>
            <a:spLocks noGrp="1" noRot="1" noChangeAspect="1"/>
          </p:cNvSpPr>
          <p:nvPr>
            <p:ph type="sldImg" idx="2"/>
          </p:nvPr>
        </p:nvSpPr>
        <p:spPr>
          <a:xfrm>
            <a:off x="719138" y="1241425"/>
            <a:ext cx="5359400" cy="334962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a:t>
            </a:fld>
            <a:endParaRPr lang="es-PE"/>
          </a:p>
        </p:txBody>
      </p:sp>
    </p:spTree>
    <p:extLst>
      <p:ext uri="{BB962C8B-B14F-4D97-AF65-F5344CB8AC3E}">
        <p14:creationId xmlns:p14="http://schemas.microsoft.com/office/powerpoint/2010/main" val="113846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2574836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3547280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1014078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000000"/>
                </a:solidFill>
                <a:effectLst/>
                <a:highlight>
                  <a:srgbClr val="FFFFFF"/>
                </a:highlight>
                <a:latin typeface="Secondary"/>
              </a:rPr>
              <a:t>Durabilidad</a:t>
            </a:r>
          </a:p>
          <a:p>
            <a:pPr algn="l"/>
            <a:r>
              <a:rPr lang="es-ES" b="0" i="0" dirty="0">
                <a:solidFill>
                  <a:srgbClr val="222222"/>
                </a:solidFill>
                <a:effectLst/>
                <a:highlight>
                  <a:srgbClr val="FFFFFF"/>
                </a:highlight>
                <a:latin typeface="Primary"/>
              </a:rPr>
              <a:t>Se relaciona con la proximidad de las ubicaciones de los almacenes de distribución respecto de los puntos de consumo.</a:t>
            </a:r>
          </a:p>
          <a:p>
            <a:pPr algn="l"/>
            <a:r>
              <a:rPr lang="es-ES" b="0" i="0" dirty="0">
                <a:solidFill>
                  <a:srgbClr val="222222"/>
                </a:solidFill>
                <a:effectLst/>
                <a:highlight>
                  <a:srgbClr val="FFFFFF"/>
                </a:highlight>
                <a:latin typeface="Primary"/>
              </a:rPr>
              <a:t>Los productos de muy poca durabilidad (como las frutas y verduras frescas) requieren instalaciones muy próximas a los puntos de adquisición final ya que el tiempo que transcurre entre su producción o recolección y su consumo debe ser muy corto; por lo que no usan almacenes de tránsito.</a:t>
            </a:r>
          </a:p>
          <a:p>
            <a:pPr algn="l"/>
            <a:r>
              <a:rPr lang="es-ES" b="0" i="0" dirty="0">
                <a:solidFill>
                  <a:srgbClr val="222222"/>
                </a:solidFill>
                <a:effectLst/>
                <a:highlight>
                  <a:srgbClr val="FFFFFF"/>
                </a:highlight>
                <a:latin typeface="Primary"/>
              </a:rPr>
              <a:t>Los productos de gran durabilidad, como casi todos los industriales, no precisan almacenes muy próximos al punto de consumo. Este tipo de artículos puede ser almacenado en cualquiera de los diferentes tipos de almacenes (centrales, regionales o de tránsito).</a:t>
            </a:r>
          </a:p>
          <a:p>
            <a:pPr algn="l"/>
            <a:r>
              <a:rPr lang="es-ES" b="1" i="0" dirty="0">
                <a:solidFill>
                  <a:srgbClr val="000000"/>
                </a:solidFill>
                <a:effectLst/>
                <a:highlight>
                  <a:srgbClr val="FFFFFF"/>
                </a:highlight>
                <a:latin typeface="Secondary"/>
              </a:rPr>
              <a:t>Estabilidad intrínseca</a:t>
            </a:r>
          </a:p>
          <a:p>
            <a:pPr algn="l"/>
            <a:r>
              <a:rPr lang="es-ES" b="0" i="0" dirty="0">
                <a:solidFill>
                  <a:srgbClr val="222222"/>
                </a:solidFill>
                <a:effectLst/>
                <a:highlight>
                  <a:srgbClr val="FFFFFF"/>
                </a:highlight>
                <a:latin typeface="Primary"/>
              </a:rPr>
              <a:t>Por estabilidad intrínseca se entiende la que posee el producto por sí mismo. Esto puede afectar a su </a:t>
            </a:r>
            <a:r>
              <a:rPr lang="es-ES" b="1" i="0" dirty="0">
                <a:solidFill>
                  <a:srgbClr val="222222"/>
                </a:solidFill>
                <a:effectLst/>
                <a:highlight>
                  <a:srgbClr val="FFFFFF"/>
                </a:highlight>
                <a:latin typeface="Secondary"/>
              </a:rPr>
              <a:t>transporte</a:t>
            </a:r>
            <a:r>
              <a:rPr lang="es-ES" b="0" i="0" dirty="0">
                <a:solidFill>
                  <a:srgbClr val="222222"/>
                </a:solidFill>
                <a:effectLst/>
                <a:highlight>
                  <a:srgbClr val="FFFFFF"/>
                </a:highlight>
                <a:latin typeface="Primary"/>
              </a:rPr>
              <a:t> y a la </a:t>
            </a:r>
            <a:r>
              <a:rPr lang="es-ES" b="1" i="0" dirty="0">
                <a:solidFill>
                  <a:srgbClr val="222222"/>
                </a:solidFill>
                <a:effectLst/>
                <a:highlight>
                  <a:srgbClr val="FFFFFF"/>
                </a:highlight>
                <a:latin typeface="Secondary"/>
              </a:rPr>
              <a:t>seguridad</a:t>
            </a:r>
            <a:r>
              <a:rPr lang="es-ES" b="0" i="0" dirty="0">
                <a:solidFill>
                  <a:srgbClr val="222222"/>
                </a:solidFill>
                <a:effectLst/>
                <a:highlight>
                  <a:srgbClr val="FFFFFF"/>
                </a:highlight>
                <a:latin typeface="Primary"/>
              </a:rPr>
              <a:t>. Mercancías peligrosas de poca estabilidad intrínseca necesitan un tratamiento especial que está regulado en cada país. Cuando se trata de almacenar mercancías de gran estabilidad intrínseca, este factor no es determinante, ya que se puede usar cualquiera de los tipos de almacenes que están disponibles.</a:t>
            </a:r>
          </a:p>
          <a:p>
            <a:pPr algn="l"/>
            <a:r>
              <a:rPr lang="es-ES" b="1" i="0" dirty="0">
                <a:solidFill>
                  <a:srgbClr val="000000"/>
                </a:solidFill>
                <a:effectLst/>
                <a:highlight>
                  <a:srgbClr val="FFFFFF"/>
                </a:highlight>
                <a:latin typeface="Secondary"/>
              </a:rPr>
              <a:t>Manejabilidad</a:t>
            </a:r>
          </a:p>
          <a:p>
            <a:pPr algn="l"/>
            <a:r>
              <a:rPr lang="es-ES" b="0" i="0" dirty="0">
                <a:solidFill>
                  <a:srgbClr val="222222"/>
                </a:solidFill>
                <a:effectLst/>
                <a:highlight>
                  <a:srgbClr val="FFFFFF"/>
                </a:highlight>
                <a:latin typeface="Primary"/>
              </a:rPr>
              <a:t>Las alternativas y facilidad que ofrece un producto para ser manejado puede suponer una característica restrictiva del número de movimientos que se puedan realizar con el artículo.</a:t>
            </a:r>
          </a:p>
          <a:p>
            <a:pPr algn="l"/>
            <a:r>
              <a:rPr lang="es-ES" b="0" i="0" dirty="0">
                <a:solidFill>
                  <a:srgbClr val="222222"/>
                </a:solidFill>
                <a:effectLst/>
                <a:highlight>
                  <a:srgbClr val="FFFFFF"/>
                </a:highlight>
                <a:latin typeface="Primary"/>
              </a:rPr>
              <a:t>Los productos que son muy poco manejables (como los líquidos y los áridos a granel) deben ser almacenados en el menor número de lugares posible ya que sus características hacen que su coste aumente exponencialmente a medida que se realizan trasvases o transferencias. Incluso, en la mayoría de los casos, pueden producirse deterioros de la calidad así como pérdidas de volumen. Lo ideal es contar con dos tipos de almacén solamente: el central que estará situado en la planta de producción y el de materias primas que deberá estar localizado en la planta de envasado del producto.</a:t>
            </a:r>
          </a:p>
          <a:p>
            <a:pPr algn="l"/>
            <a:r>
              <a:rPr lang="es-ES" b="0" i="0" dirty="0">
                <a:solidFill>
                  <a:srgbClr val="222222"/>
                </a:solidFill>
                <a:effectLst/>
                <a:highlight>
                  <a:srgbClr val="FFFFFF"/>
                </a:highlight>
                <a:latin typeface="Primary"/>
              </a:rPr>
              <a:t>Estos artículos pasan a la categoría de muy manejables una vez envasados y la ubicación del almacén es totalmente independiente de su manejabilidad.</a:t>
            </a:r>
          </a:p>
          <a:p>
            <a:pPr algn="l"/>
            <a:r>
              <a:rPr lang="es-ES" b="1" i="0" dirty="0">
                <a:solidFill>
                  <a:srgbClr val="000000"/>
                </a:solidFill>
                <a:effectLst/>
                <a:highlight>
                  <a:srgbClr val="FFFFFF"/>
                </a:highlight>
                <a:latin typeface="Secondary"/>
              </a:rPr>
              <a:t>La capacidad de fabricación</a:t>
            </a:r>
          </a:p>
          <a:p>
            <a:pPr algn="l"/>
            <a:r>
              <a:rPr lang="es-ES" b="0" i="0" dirty="0">
                <a:solidFill>
                  <a:srgbClr val="222222"/>
                </a:solidFill>
                <a:effectLst/>
                <a:highlight>
                  <a:srgbClr val="FFFFFF"/>
                </a:highlight>
                <a:latin typeface="Primary"/>
              </a:rPr>
              <a:t>La capacidad de fabricación de la industria a la que dé servicio el almacén determina la cantidad de mercancía que se necesita albergar. Se trata de un factor relativo, cuya valoración deberá ser realizada también en función de la demanda del producto. Su influencia, en cuanto a la localización de los distintos tipos de almacén, se puede medir en función del </a:t>
            </a:r>
            <a:r>
              <a:rPr lang="es-ES" b="1" i="0" dirty="0">
                <a:solidFill>
                  <a:srgbClr val="222222"/>
                </a:solidFill>
                <a:effectLst/>
                <a:highlight>
                  <a:srgbClr val="FFFFFF"/>
                </a:highlight>
                <a:latin typeface="Secondary"/>
              </a:rPr>
              <a:t>grado de transformación</a:t>
            </a:r>
            <a:r>
              <a:rPr lang="es-ES" b="0" i="0" dirty="0">
                <a:solidFill>
                  <a:srgbClr val="222222"/>
                </a:solidFill>
                <a:effectLst/>
                <a:highlight>
                  <a:srgbClr val="FFFFFF"/>
                </a:highlight>
                <a:latin typeface="Primary"/>
              </a:rPr>
              <a:t> que realice la industria.</a:t>
            </a:r>
          </a:p>
          <a:p>
            <a:pPr algn="l"/>
            <a:r>
              <a:rPr lang="es-ES" b="1" i="0" dirty="0">
                <a:solidFill>
                  <a:srgbClr val="000000"/>
                </a:solidFill>
                <a:effectLst/>
                <a:highlight>
                  <a:srgbClr val="FFFFFF"/>
                </a:highlight>
                <a:latin typeface="Secondary"/>
              </a:rPr>
              <a:t>El grado de transformación del producto</a:t>
            </a:r>
          </a:p>
          <a:p>
            <a:pPr algn="l"/>
            <a:r>
              <a:rPr lang="es-ES" b="0" i="0" dirty="0">
                <a:solidFill>
                  <a:srgbClr val="222222"/>
                </a:solidFill>
                <a:effectLst/>
                <a:highlight>
                  <a:srgbClr val="FFFFFF"/>
                </a:highlight>
                <a:latin typeface="Primary"/>
              </a:rPr>
              <a:t>No todas las industrias aplican el mismo grado de transformación a un producto, depende de su especialización, su preparación y, sobre todo, de su capacidad. Para estudiar las posibles ubicaciones de los almacenes, este factor se puede clasificar en tres niveles:</a:t>
            </a:r>
            <a:r>
              <a:rPr lang="es-ES" b="1" i="0" dirty="0">
                <a:solidFill>
                  <a:srgbClr val="222222"/>
                </a:solidFill>
                <a:effectLst/>
                <a:highlight>
                  <a:srgbClr val="FFFFFF"/>
                </a:highlight>
                <a:latin typeface="Secondary"/>
              </a:rPr>
              <a:t> bajo, medio y alto.</a:t>
            </a:r>
            <a:endParaRPr lang="es-ES" b="0" i="0" dirty="0">
              <a:solidFill>
                <a:srgbClr val="222222"/>
              </a:solidFill>
              <a:effectLst/>
              <a:highlight>
                <a:srgbClr val="FFFFFF"/>
              </a:highlight>
              <a:latin typeface="Primary"/>
            </a:endParaRPr>
          </a:p>
          <a:p>
            <a:pPr algn="l">
              <a:buFont typeface="+mj-lt"/>
              <a:buAutoNum type="arabicPeriod"/>
            </a:pPr>
            <a:r>
              <a:rPr lang="es-ES" b="0" i="0" dirty="0">
                <a:solidFill>
                  <a:srgbClr val="444444"/>
                </a:solidFill>
                <a:effectLst/>
                <a:highlight>
                  <a:srgbClr val="FFFFFF"/>
                </a:highlight>
                <a:latin typeface="Primary"/>
              </a:rPr>
              <a:t> El nivel</a:t>
            </a:r>
            <a:r>
              <a:rPr lang="es-ES" b="1" i="0" dirty="0">
                <a:solidFill>
                  <a:srgbClr val="444444"/>
                </a:solidFill>
                <a:effectLst/>
                <a:highlight>
                  <a:srgbClr val="FFFFFF"/>
                </a:highlight>
                <a:latin typeface="Secondary"/>
              </a:rPr>
              <a:t> bajo</a:t>
            </a:r>
            <a:r>
              <a:rPr lang="es-ES" b="0" i="0" dirty="0">
                <a:solidFill>
                  <a:srgbClr val="444444"/>
                </a:solidFill>
                <a:effectLst/>
                <a:highlight>
                  <a:srgbClr val="FFFFFF"/>
                </a:highlight>
                <a:latin typeface="Primary"/>
              </a:rPr>
              <a:t> es el que practican aquellas industrias que, bien por la naturaleza del producto o por su propia capacidad, se limitan a realizar </a:t>
            </a:r>
            <a:r>
              <a:rPr lang="es-ES" b="1" i="0" dirty="0">
                <a:solidFill>
                  <a:srgbClr val="444444"/>
                </a:solidFill>
                <a:effectLst/>
                <a:highlight>
                  <a:srgbClr val="FFFFFF"/>
                </a:highlight>
                <a:latin typeface="Secondary"/>
              </a:rPr>
              <a:t>únicamente una clasificación y envasado</a:t>
            </a:r>
            <a:r>
              <a:rPr lang="es-ES" b="0" i="0" dirty="0">
                <a:solidFill>
                  <a:srgbClr val="444444"/>
                </a:solidFill>
                <a:effectLst/>
                <a:highlight>
                  <a:srgbClr val="FFFFFF"/>
                </a:highlight>
                <a:latin typeface="Primary"/>
              </a:rPr>
              <a:t> de la materia prima. Es el caso, por ejemplo, de las empresas alimentarias del sector primario. Únicamente es necesario un almacén central, ubicado en la misma planta de producción y, a lo sumo, la instalación deberá contar con dos secciones: una para las materias primas y otra para el producto envasado. En cualquier caso, su ubicación no depende de la cantidad de mercancía que se deba alojar.</a:t>
            </a:r>
          </a:p>
          <a:p>
            <a:pPr algn="l">
              <a:buFont typeface="+mj-lt"/>
              <a:buAutoNum type="arabicPeriod"/>
            </a:pPr>
            <a:r>
              <a:rPr lang="es-ES" b="0" i="0" dirty="0">
                <a:solidFill>
                  <a:srgbClr val="444444"/>
                </a:solidFill>
                <a:effectLst/>
                <a:highlight>
                  <a:srgbClr val="FFFFFF"/>
                </a:highlight>
                <a:latin typeface="Primary"/>
              </a:rPr>
              <a:t> El grado de transformación de tipo</a:t>
            </a:r>
            <a:r>
              <a:rPr lang="es-ES" b="1" i="0" dirty="0">
                <a:solidFill>
                  <a:srgbClr val="444444"/>
                </a:solidFill>
                <a:effectLst/>
                <a:highlight>
                  <a:srgbClr val="FFFFFF"/>
                </a:highlight>
                <a:latin typeface="Secondary"/>
              </a:rPr>
              <a:t> medio </a:t>
            </a:r>
            <a:r>
              <a:rPr lang="es-ES" b="0" i="0" dirty="0">
                <a:solidFill>
                  <a:srgbClr val="444444"/>
                </a:solidFill>
                <a:effectLst/>
                <a:highlight>
                  <a:srgbClr val="FFFFFF"/>
                </a:highlight>
                <a:latin typeface="Primary"/>
              </a:rPr>
              <a:t>es aquel en el que se</a:t>
            </a:r>
            <a:r>
              <a:rPr lang="es-ES" b="1" i="0" dirty="0">
                <a:solidFill>
                  <a:srgbClr val="444444"/>
                </a:solidFill>
                <a:effectLst/>
                <a:highlight>
                  <a:srgbClr val="FFFFFF"/>
                </a:highlight>
                <a:latin typeface="Secondary"/>
              </a:rPr>
              <a:t> recibe</a:t>
            </a:r>
            <a:r>
              <a:rPr lang="es-ES" b="0" i="0" dirty="0">
                <a:solidFill>
                  <a:srgbClr val="444444"/>
                </a:solidFill>
                <a:effectLst/>
                <a:highlight>
                  <a:srgbClr val="FFFFFF"/>
                </a:highlight>
                <a:latin typeface="Primary"/>
              </a:rPr>
              <a:t> una materia prima, se </a:t>
            </a:r>
            <a:r>
              <a:rPr lang="es-ES" b="1" i="0" dirty="0">
                <a:solidFill>
                  <a:srgbClr val="444444"/>
                </a:solidFill>
                <a:effectLst/>
                <a:highlight>
                  <a:srgbClr val="FFFFFF"/>
                </a:highlight>
                <a:latin typeface="Secondary"/>
              </a:rPr>
              <a:t>clasifica</a:t>
            </a:r>
            <a:r>
              <a:rPr lang="es-ES" b="0" i="0" dirty="0">
                <a:solidFill>
                  <a:srgbClr val="444444"/>
                </a:solidFill>
                <a:effectLst/>
                <a:highlight>
                  <a:srgbClr val="FFFFFF"/>
                </a:highlight>
                <a:latin typeface="Primary"/>
              </a:rPr>
              <a:t> y se </a:t>
            </a:r>
            <a:r>
              <a:rPr lang="es-ES" b="1" i="0" dirty="0">
                <a:solidFill>
                  <a:srgbClr val="444444"/>
                </a:solidFill>
                <a:effectLst/>
                <a:highlight>
                  <a:srgbClr val="FFFFFF"/>
                </a:highlight>
                <a:latin typeface="Secondary"/>
              </a:rPr>
              <a:t>transforma en varios productos diferentes</a:t>
            </a:r>
            <a:r>
              <a:rPr lang="es-ES" b="0" i="0" dirty="0">
                <a:solidFill>
                  <a:srgbClr val="444444"/>
                </a:solidFill>
                <a:effectLst/>
                <a:highlight>
                  <a:srgbClr val="FFFFFF"/>
                </a:highlight>
                <a:latin typeface="Primary"/>
              </a:rPr>
              <a:t>. En este tipo de industrias, la cantidad de mercancía que se debe alojar sí empieza a ser un factor que influye en la ubicación de los almacenes. Por regla general, estas industrias necesitan de tres almacenes independientes: uno para las materias primas, otro para los productos empleados en su transformación y un tercero para las unidades terminadas dado que la producción. </a:t>
            </a:r>
          </a:p>
          <a:p>
            <a:pPr algn="l">
              <a:buFont typeface="+mj-lt"/>
              <a:buAutoNum type="arabicPeriod"/>
            </a:pPr>
            <a:r>
              <a:rPr lang="es-ES" b="0" i="0" dirty="0">
                <a:solidFill>
                  <a:srgbClr val="444444"/>
                </a:solidFill>
                <a:effectLst/>
                <a:highlight>
                  <a:srgbClr val="FFFFFF"/>
                </a:highlight>
                <a:latin typeface="Primary"/>
              </a:rPr>
              <a:t>Por último, las industrias con un</a:t>
            </a:r>
            <a:r>
              <a:rPr lang="es-ES" b="1" i="0" dirty="0">
                <a:solidFill>
                  <a:srgbClr val="444444"/>
                </a:solidFill>
                <a:effectLst/>
                <a:highlight>
                  <a:srgbClr val="FFFFFF"/>
                </a:highlight>
                <a:latin typeface="Secondary"/>
              </a:rPr>
              <a:t> alto</a:t>
            </a:r>
            <a:r>
              <a:rPr lang="es-ES" b="0" i="0" dirty="0">
                <a:solidFill>
                  <a:srgbClr val="444444"/>
                </a:solidFill>
                <a:effectLst/>
                <a:highlight>
                  <a:srgbClr val="FFFFFF"/>
                </a:highlight>
                <a:latin typeface="Primary"/>
              </a:rPr>
              <a:t> grado de transformación están también muy influenciadas por la cantidad de producto obtenido y por lo tanto su caso es prácticamente igual al de las de nivel medio, con la diferencia de que, casi con total seguridad, será necesario utilizar almacenes intermedios para regular las distintas fases de producción.</a:t>
            </a:r>
          </a:p>
          <a:p>
            <a:pPr algn="l"/>
            <a:r>
              <a:rPr lang="es-ES" b="0" i="0" dirty="0">
                <a:solidFill>
                  <a:srgbClr val="444444"/>
                </a:solidFill>
                <a:effectLst/>
                <a:highlight>
                  <a:srgbClr val="FFFFFF"/>
                </a:highlight>
                <a:latin typeface="Primary"/>
              </a:rPr>
              <a:t> </a:t>
            </a:r>
            <a:r>
              <a:rPr lang="es-ES" b="1" i="0" dirty="0">
                <a:solidFill>
                  <a:srgbClr val="000000"/>
                </a:solidFill>
                <a:effectLst/>
                <a:highlight>
                  <a:srgbClr val="FFFFFF"/>
                </a:highlight>
                <a:latin typeface="Secondary"/>
              </a:rPr>
              <a:t>La red de distribución necesaria</a:t>
            </a:r>
          </a:p>
          <a:p>
            <a:pPr algn="l"/>
            <a:r>
              <a:rPr lang="es-ES" b="0" i="0" dirty="0">
                <a:solidFill>
                  <a:srgbClr val="222222"/>
                </a:solidFill>
                <a:effectLst/>
                <a:highlight>
                  <a:srgbClr val="FFFFFF"/>
                </a:highlight>
                <a:latin typeface="Primary"/>
              </a:rPr>
              <a:t>La composición y disposición de la red necesaria para la comercialización de un artículo influirá en la localización, en el número y en el tipo de almacenes que se necesitarán para cubrirla.</a:t>
            </a:r>
          </a:p>
          <a:p>
            <a:pPr algn="l"/>
            <a:r>
              <a:rPr lang="es-ES" b="0" i="0" dirty="0">
                <a:solidFill>
                  <a:srgbClr val="222222"/>
                </a:solidFill>
                <a:effectLst/>
                <a:highlight>
                  <a:srgbClr val="FFFFFF"/>
                </a:highlight>
                <a:latin typeface="Primary"/>
              </a:rPr>
              <a:t>Para entender sus características es preciso analizar dos factores distintos:</a:t>
            </a:r>
          </a:p>
          <a:p>
            <a:pPr lvl="1" algn="l">
              <a:buFont typeface="Arial" panose="020B0604020202020204" pitchFamily="34" charset="0"/>
              <a:buChar char="•"/>
            </a:pPr>
            <a:r>
              <a:rPr lang="es-ES" b="1" i="0" dirty="0">
                <a:solidFill>
                  <a:srgbClr val="444444"/>
                </a:solidFill>
                <a:effectLst/>
                <a:highlight>
                  <a:srgbClr val="FFFFFF"/>
                </a:highlight>
                <a:latin typeface="Secondary"/>
              </a:rPr>
              <a:t>La influencia de la composición: </a:t>
            </a:r>
            <a:r>
              <a:rPr lang="es-ES" b="0" i="0" dirty="0">
                <a:solidFill>
                  <a:srgbClr val="444444"/>
                </a:solidFill>
                <a:effectLst/>
                <a:highlight>
                  <a:srgbClr val="FFFFFF"/>
                </a:highlight>
                <a:latin typeface="Primary"/>
              </a:rPr>
              <a:t>La red de distribución puede estar compuesta de concesionarios autónomos (como empresas independientes) o de agencias propias. </a:t>
            </a:r>
          </a:p>
          <a:p>
            <a:pPr lvl="1" algn="l">
              <a:buFont typeface="Arial" panose="020B0604020202020204" pitchFamily="34" charset="0"/>
              <a:buChar char="•"/>
            </a:pPr>
            <a:r>
              <a:rPr lang="es-ES" b="1" i="0" dirty="0">
                <a:solidFill>
                  <a:srgbClr val="444444"/>
                </a:solidFill>
                <a:effectLst/>
                <a:highlight>
                  <a:srgbClr val="FFFFFF"/>
                </a:highlight>
                <a:latin typeface="Secondary"/>
              </a:rPr>
              <a:t>La influencia de la distribución en la red de comercialización:</a:t>
            </a:r>
            <a:r>
              <a:rPr lang="es-ES" b="0" i="0" dirty="0">
                <a:solidFill>
                  <a:srgbClr val="444444"/>
                </a:solidFill>
                <a:effectLst/>
                <a:highlight>
                  <a:srgbClr val="FFFFFF"/>
                </a:highlight>
                <a:latin typeface="Primary"/>
              </a:rPr>
              <a:t> El reparto geográfico de la red de distribución influye en la ubicación, el número y tipo de almacenes de los que se deba disponer. Al igual que en el anterior factor, hay dos posibilidades, como son que la red esté formada por concesionarios autónomos o por agencias propias.</a:t>
            </a:r>
          </a:p>
          <a:p>
            <a:br>
              <a:rPr lang="es-ES" b="0" i="0" dirty="0">
                <a:solidFill>
                  <a:srgbClr val="444444"/>
                </a:solidFill>
                <a:effectLst/>
                <a:highlight>
                  <a:srgbClr val="FFFFFF"/>
                </a:highlight>
                <a:latin typeface="Primary"/>
              </a:rPr>
            </a:b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673529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2083457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2285331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1817550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1063728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En las imágenes se muestra un almacén de productos terminados, un almacén refrigerado (que es diferente a congelado) y un polvorín en una empresa minera.</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197005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En los almacenes convencionales hay mucho trabajo manual. Esta es la gran diferencia.</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2898976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a:t>
            </a:fld>
            <a:endParaRPr lang="es-PE"/>
          </a:p>
        </p:txBody>
      </p:sp>
    </p:spTree>
    <p:extLst>
      <p:ext uri="{BB962C8B-B14F-4D97-AF65-F5344CB8AC3E}">
        <p14:creationId xmlns:p14="http://schemas.microsoft.com/office/powerpoint/2010/main" val="614306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1890417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3247309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2092744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Pueden ser diferentes tipos de recepción de materiales.</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2148684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3A3A3A"/>
                </a:solidFill>
                <a:effectLst/>
                <a:highlight>
                  <a:srgbClr val="FFFFFF"/>
                </a:highlight>
                <a:latin typeface="+mn-lt"/>
              </a:rPr>
              <a:t>Preparación</a:t>
            </a:r>
          </a:p>
          <a:p>
            <a:pPr algn="l"/>
            <a:r>
              <a:rPr lang="es-ES" b="0" i="0" dirty="0">
                <a:solidFill>
                  <a:srgbClr val="3A3A3A"/>
                </a:solidFill>
                <a:effectLst/>
                <a:highlight>
                  <a:srgbClr val="FFFFFF"/>
                </a:highlight>
                <a:latin typeface="+mn-lt"/>
              </a:rPr>
              <a:t>Se inicia en el momento en que se recibe el aviso de llegada de la mercancía. El equipo del almacén debe prepararse, revisar los pedidos y asegurarse de contar con el espacio y equipo necesario.</a:t>
            </a:r>
          </a:p>
          <a:p>
            <a:pPr algn="l"/>
            <a:r>
              <a:rPr lang="es-ES" b="1" i="0" dirty="0">
                <a:solidFill>
                  <a:srgbClr val="3A3A3A"/>
                </a:solidFill>
                <a:effectLst/>
                <a:highlight>
                  <a:srgbClr val="FFFFFF"/>
                </a:highlight>
                <a:latin typeface="+mn-lt"/>
              </a:rPr>
              <a:t>Descarga</a:t>
            </a:r>
          </a:p>
          <a:p>
            <a:pPr algn="l"/>
            <a:r>
              <a:rPr lang="es-ES" b="0" i="0" dirty="0">
                <a:solidFill>
                  <a:srgbClr val="3A3A3A"/>
                </a:solidFill>
                <a:effectLst/>
                <a:highlight>
                  <a:srgbClr val="FFFFFF"/>
                </a:highlight>
                <a:latin typeface="+mn-lt"/>
              </a:rPr>
              <a:t>Cuando llega el transporte, se descargan los productos con cuidado, evitando daños. Es importante contar con un sistema de registro para rastrear la llegada de cada artículo.</a:t>
            </a:r>
          </a:p>
          <a:p>
            <a:pPr algn="l"/>
            <a:r>
              <a:rPr lang="es-ES" b="1" i="0" dirty="0">
                <a:solidFill>
                  <a:srgbClr val="3A3A3A"/>
                </a:solidFill>
                <a:effectLst/>
                <a:highlight>
                  <a:srgbClr val="FFFFFF"/>
                </a:highlight>
                <a:latin typeface="+mn-lt"/>
              </a:rPr>
              <a:t>Inspección visual</a:t>
            </a:r>
          </a:p>
          <a:p>
            <a:pPr algn="l"/>
            <a:r>
              <a:rPr lang="es-ES" b="0" i="0" dirty="0">
                <a:solidFill>
                  <a:srgbClr val="3A3A3A"/>
                </a:solidFill>
                <a:effectLst/>
                <a:highlight>
                  <a:srgbClr val="FFFFFF"/>
                </a:highlight>
                <a:latin typeface="+mn-lt"/>
              </a:rPr>
              <a:t>Los artículos se someten a una inspección visual para detectar daños o desviaciones en la cantidad y calidad de los productos recibidos.</a:t>
            </a:r>
          </a:p>
          <a:p>
            <a:pPr algn="l"/>
            <a:r>
              <a:rPr lang="es-ES" b="1" i="0" dirty="0">
                <a:solidFill>
                  <a:srgbClr val="3A3A3A"/>
                </a:solidFill>
                <a:effectLst/>
                <a:highlight>
                  <a:srgbClr val="FFFFFF"/>
                </a:highlight>
                <a:latin typeface="+mn-lt"/>
              </a:rPr>
              <a:t>Verificación y conteo</a:t>
            </a:r>
          </a:p>
          <a:p>
            <a:pPr algn="l"/>
            <a:r>
              <a:rPr lang="es-ES" b="0" i="0" dirty="0">
                <a:solidFill>
                  <a:srgbClr val="3A3A3A"/>
                </a:solidFill>
                <a:effectLst/>
                <a:highlight>
                  <a:srgbClr val="FFFFFF"/>
                </a:highlight>
                <a:latin typeface="+mn-lt"/>
              </a:rPr>
              <a:t>Se verifica que los productos entregados coincidan con la orden de compra realizada. Se realiza un conteo para asegurarse de la cantidad exacta recibida.</a:t>
            </a:r>
          </a:p>
          <a:p>
            <a:pPr algn="l"/>
            <a:r>
              <a:rPr lang="es-ES" b="1" i="0" dirty="0">
                <a:solidFill>
                  <a:srgbClr val="3A3A3A"/>
                </a:solidFill>
                <a:effectLst/>
                <a:highlight>
                  <a:srgbClr val="FFFFFF"/>
                </a:highlight>
                <a:latin typeface="+mn-lt"/>
              </a:rPr>
              <a:t>Control de calidad</a:t>
            </a:r>
          </a:p>
          <a:p>
            <a:pPr algn="l"/>
            <a:r>
              <a:rPr lang="es-ES" b="0" i="0" dirty="0">
                <a:solidFill>
                  <a:srgbClr val="3A3A3A"/>
                </a:solidFill>
                <a:effectLst/>
                <a:highlight>
                  <a:srgbClr val="FFFFFF"/>
                </a:highlight>
                <a:latin typeface="+mn-lt"/>
              </a:rPr>
              <a:t>Dependiendo de la naturaleza de los productos, puede ser necesario realizar un control de calidad más riguroso para garantizar que cumplan con los estándares requeridos.</a:t>
            </a:r>
          </a:p>
          <a:p>
            <a:pPr algn="l"/>
            <a:r>
              <a:rPr lang="es-ES" b="1" i="0" dirty="0">
                <a:solidFill>
                  <a:srgbClr val="3A3A3A"/>
                </a:solidFill>
                <a:effectLst/>
                <a:highlight>
                  <a:srgbClr val="FFFFFF"/>
                </a:highlight>
                <a:latin typeface="+mn-lt"/>
              </a:rPr>
              <a:t>Etiquetado y registro</a:t>
            </a:r>
          </a:p>
          <a:p>
            <a:pPr algn="l"/>
            <a:r>
              <a:rPr lang="es-ES" b="0" i="0" dirty="0">
                <a:solidFill>
                  <a:srgbClr val="3A3A3A"/>
                </a:solidFill>
                <a:effectLst/>
                <a:highlight>
                  <a:srgbClr val="FFFFFF"/>
                </a:highlight>
                <a:latin typeface="+mn-lt"/>
              </a:rPr>
              <a:t>Se etiquetan las mercancías con información relevante y se registran en el sistema de inventario del almacén.</a:t>
            </a:r>
          </a:p>
          <a:p>
            <a:endParaRPr lang="es-PE" dirty="0">
              <a:latin typeface="+mn-lt"/>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3187231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A3A3A"/>
                </a:solidFill>
                <a:effectLst/>
                <a:highlight>
                  <a:srgbClr val="FFFFFF"/>
                </a:highlight>
                <a:latin typeface="+mn-lt"/>
              </a:rPr>
              <a:t>Almacenamiento en PISO y con estanterías.</a:t>
            </a:r>
            <a:endParaRPr lang="es-PE" b="0" dirty="0">
              <a:latin typeface="+mn-lt"/>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1529708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1088235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3367437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725">
              <a:buSzPct val="100000"/>
              <a:tabLst>
                <a:tab pos="121285" algn="l"/>
              </a:tabLst>
            </a:pPr>
            <a:r>
              <a:rPr lang="es-ES" sz="1200" spc="-10" dirty="0">
                <a:solidFill>
                  <a:srgbClr val="262626"/>
                </a:solidFill>
                <a:cs typeface="Source Sans Pro"/>
              </a:rPr>
              <a:t>1. Planificación de las entregas que realizar.</a:t>
            </a:r>
          </a:p>
          <a:p>
            <a:pPr marL="11725">
              <a:buSzPct val="100000"/>
              <a:tabLst>
                <a:tab pos="121285" algn="l"/>
              </a:tabLst>
            </a:pPr>
            <a:r>
              <a:rPr lang="es-ES" sz="1200" spc="-10" dirty="0">
                <a:solidFill>
                  <a:srgbClr val="262626"/>
                </a:solidFill>
                <a:cs typeface="Source Sans Pro"/>
              </a:rPr>
              <a:t>El despacho de mercancías no funciona de manera aislada al resto de operativas del almacén y, por ello, la planificación cumple un papel de suma importancia. Organizar los despachos de mercancía diariamente supone:</a:t>
            </a:r>
          </a:p>
          <a:p>
            <a:pPr marL="11725">
              <a:buSzPct val="100000"/>
              <a:tabLst>
                <a:tab pos="121285" algn="l"/>
              </a:tabLst>
            </a:pPr>
            <a:r>
              <a:rPr lang="es-ES" sz="1200" spc="-10" dirty="0">
                <a:solidFill>
                  <a:srgbClr val="262626"/>
                </a:solidFill>
                <a:cs typeface="Source Sans Pro"/>
              </a:rPr>
              <a:t>Conocer y confirmar los pedidos que serán preparados y enviados en el día.</a:t>
            </a:r>
          </a:p>
          <a:p>
            <a:pPr marL="11725">
              <a:buSzPct val="100000"/>
              <a:tabLst>
                <a:tab pos="121285" algn="l"/>
              </a:tabLst>
            </a:pPr>
            <a:r>
              <a:rPr lang="es-ES" sz="1200" spc="-10" dirty="0">
                <a:solidFill>
                  <a:srgbClr val="262626"/>
                </a:solidFill>
                <a:cs typeface="Source Sans Pro"/>
              </a:rPr>
              <a:t>Ordenar el listado de pedidos que preparar.</a:t>
            </a:r>
          </a:p>
          <a:p>
            <a:pPr marL="11725">
              <a:buSzPct val="100000"/>
              <a:tabLst>
                <a:tab pos="121285" algn="l"/>
              </a:tabLst>
            </a:pPr>
            <a:r>
              <a:rPr lang="es-ES" sz="1200" spc="-10" dirty="0">
                <a:solidFill>
                  <a:srgbClr val="262626"/>
                </a:solidFill>
                <a:cs typeface="Source Sans Pro"/>
              </a:rPr>
              <a:t>Asignar los pedidos a los transportistas e indicar las franjas horarias en las que tendrán que recoger la mercancía.</a:t>
            </a:r>
          </a:p>
          <a:p>
            <a:pPr marL="11725">
              <a:buSzPct val="100000"/>
              <a:tabLst>
                <a:tab pos="121285" algn="l"/>
              </a:tabLst>
            </a:pPr>
            <a:r>
              <a:rPr lang="es-ES" sz="1200" spc="-10" dirty="0">
                <a:solidFill>
                  <a:srgbClr val="262626"/>
                </a:solidFill>
                <a:cs typeface="Source Sans Pro"/>
              </a:rPr>
              <a:t>Programar la ocupación de los muelles de carga.</a:t>
            </a:r>
          </a:p>
          <a:p>
            <a:pPr marL="11725">
              <a:buSzPct val="100000"/>
              <a:tabLst>
                <a:tab pos="121285" algn="l"/>
              </a:tabLst>
            </a:pPr>
            <a:r>
              <a:rPr lang="es-ES" sz="1200" spc="-10" dirty="0">
                <a:solidFill>
                  <a:srgbClr val="262626"/>
                </a:solidFill>
                <a:cs typeface="Source Sans Pro"/>
              </a:rPr>
              <a:t>Prever el espacio necesario en la zona de almacenaje temporal junto a despachos.</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2. Consolidación y ordenación de la mercancía.</a:t>
            </a:r>
          </a:p>
          <a:p>
            <a:pPr marL="11725">
              <a:buSzPct val="100000"/>
              <a:tabLst>
                <a:tab pos="121285" algn="l"/>
              </a:tabLst>
            </a:pPr>
            <a:r>
              <a:rPr lang="es-ES" sz="1200" spc="-10" dirty="0">
                <a:solidFill>
                  <a:srgbClr val="262626"/>
                </a:solidFill>
                <a:cs typeface="Source Sans Pro"/>
              </a:rPr>
              <a:t>Esta fase se considera dentro del proceso de </a:t>
            </a:r>
            <a:r>
              <a:rPr lang="es-ES" sz="1200" i="1" spc="-10" dirty="0">
                <a:solidFill>
                  <a:srgbClr val="262626"/>
                </a:solidFill>
                <a:cs typeface="Source Sans Pro"/>
              </a:rPr>
              <a:t>picking</a:t>
            </a:r>
            <a:r>
              <a:rPr lang="es-ES" sz="1200" spc="-10" dirty="0">
                <a:solidFill>
                  <a:srgbClr val="262626"/>
                </a:solidFill>
                <a:cs typeface="Source Sans Pro"/>
              </a:rPr>
              <a:t> o preparación de pedidos, sin embargo, por su ubicación en el almacén y por su cercanía también se puede considerar que forma parte del proceso global de despacho de mercancías.</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La consolidación de mercancías consiste en combinar y agrupar mercancías procedentes de las distintas zonas de </a:t>
            </a:r>
            <a:r>
              <a:rPr lang="es-ES" sz="1200" i="1" spc="-10" dirty="0">
                <a:solidFill>
                  <a:srgbClr val="262626"/>
                </a:solidFill>
                <a:cs typeface="Source Sans Pro"/>
              </a:rPr>
              <a:t>picking</a:t>
            </a:r>
            <a:r>
              <a:rPr lang="es-ES" sz="1200" spc="-10" dirty="0">
                <a:solidFill>
                  <a:srgbClr val="262626"/>
                </a:solidFill>
                <a:cs typeface="Source Sans Pro"/>
              </a:rPr>
              <a:t> o del almacén para su posterior despacho. Normalmente, dentro del área de despachos del almacén se reserva un espacio anexo dedicado a esta tarea.</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Por supuesto, la consolidación de mercancías depende en gran medida del orden de recogida seguido. Si el </a:t>
            </a:r>
            <a:r>
              <a:rPr lang="es-ES" sz="1200" i="1" spc="-10" dirty="0">
                <a:solidFill>
                  <a:srgbClr val="262626"/>
                </a:solidFill>
                <a:cs typeface="Source Sans Pro"/>
              </a:rPr>
              <a:t>picking</a:t>
            </a:r>
            <a:r>
              <a:rPr lang="es-ES" sz="1200" spc="-10" dirty="0">
                <a:solidFill>
                  <a:srgbClr val="262626"/>
                </a:solidFill>
                <a:cs typeface="Source Sans Pro"/>
              </a:rPr>
              <a:t> se ha ejecutado con una secuencia desordenada, se corre el riesgo de tener paradas las mercancías en despachos a la espera del resto de referencias que completen el pedido.</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3. Comprobación de la documentación y acondicionamiento.</a:t>
            </a:r>
          </a:p>
          <a:p>
            <a:pPr marL="11725">
              <a:buSzPct val="100000"/>
              <a:tabLst>
                <a:tab pos="121285" algn="l"/>
              </a:tabLst>
            </a:pPr>
            <a:r>
              <a:rPr lang="es-ES" sz="1200" spc="-10" dirty="0">
                <a:solidFill>
                  <a:srgbClr val="262626"/>
                </a:solidFill>
                <a:cs typeface="Source Sans Pro"/>
              </a:rPr>
              <a:t>El despacho de mercancías representa el último contacto del producto con el almacén. Es aquí cuando se realiza una verificación documental final. De esta manera se evitan errores y se garantiza que el cliente recibe lo que ha pedido.</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Para ello, hay que cotejar los diferentes documentos asociados (recepción del pedido, orden de picking, albarán o nota de entrega, hoja de ruta, carta de porte…), se revisa que los productos demandados son los que están en la tarima o paquete y se verifica toda esta información en el sistema de gestión de almacenes.</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Además, se comprueba que el pesaje y la volumetría del pedido esté de acuerdo con los requerimientos de los transportistas y se etiqueta. Por otro lado, las mercancías se terminan de embalar o empaquetar en cajas o tarimas incluyendo su precintado y enfardado.</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Otras tareas que se pueden dar en esta fase del despacho de mercancías es la personalización de los envíos (por ejemplo, envolviéndolos en papel de regalo en el caso de algunos ecommerce) o el montaje de kits o </a:t>
            </a:r>
            <a:r>
              <a:rPr lang="es-ES" sz="1200" i="1" spc="-10" dirty="0">
                <a:solidFill>
                  <a:srgbClr val="262626"/>
                </a:solidFill>
                <a:cs typeface="Source Sans Pro"/>
              </a:rPr>
              <a:t>packs</a:t>
            </a:r>
            <a:r>
              <a:rPr lang="es-ES" sz="1200" spc="-10" dirty="0">
                <a:solidFill>
                  <a:srgbClr val="262626"/>
                </a:solidFill>
                <a:cs typeface="Source Sans Pro"/>
              </a:rPr>
              <a:t> (muy común con productos en promoción).</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4. Carga de la mercancía.</a:t>
            </a:r>
          </a:p>
          <a:p>
            <a:pPr marL="11725">
              <a:buSzPct val="100000"/>
              <a:tabLst>
                <a:tab pos="121285" algn="l"/>
              </a:tabLst>
            </a:pPr>
            <a:r>
              <a:rPr lang="es-ES" sz="1200" spc="-10" dirty="0">
                <a:solidFill>
                  <a:srgbClr val="262626"/>
                </a:solidFill>
                <a:cs typeface="Source Sans Pro"/>
              </a:rPr>
              <a:t>Con todo en orden, antes de proceder al traslado de los pedidos al camión correspondiente, hay una serie de pasos que ejecutar:</a:t>
            </a:r>
          </a:p>
          <a:p>
            <a:pPr marL="11725">
              <a:buSzPct val="100000"/>
              <a:tabLst>
                <a:tab pos="121285" algn="l"/>
              </a:tabLst>
            </a:pPr>
            <a:r>
              <a:rPr lang="es-ES" sz="1200" spc="-10" dirty="0">
                <a:solidFill>
                  <a:srgbClr val="262626"/>
                </a:solidFill>
                <a:cs typeface="Source Sans Pro"/>
              </a:rPr>
              <a:t>Se verifica que el remolque en espera es el correcto.</a:t>
            </a:r>
          </a:p>
          <a:p>
            <a:pPr marL="11725">
              <a:buSzPct val="100000"/>
              <a:tabLst>
                <a:tab pos="121285" algn="l"/>
              </a:tabLst>
            </a:pPr>
            <a:r>
              <a:rPr lang="es-ES" sz="1200" spc="-10" dirty="0">
                <a:solidFill>
                  <a:srgbClr val="262626"/>
                </a:solidFill>
                <a:cs typeface="Source Sans Pro"/>
              </a:rPr>
              <a:t>Se coloca la mercancía en el camión equilibrando las cargas. Además, el remolque debe estar anclado de forma segura a los muelles de carga. Para esta labor se suelen utilizar equipos de manutención como patines hidráulicos o montacargas elevadores y debe realizarse con sumo cuidado.</a:t>
            </a:r>
          </a:p>
          <a:p>
            <a:pPr marL="11725">
              <a:buSzPct val="100000"/>
              <a:tabLst>
                <a:tab pos="121285" algn="l"/>
              </a:tabLst>
            </a:pPr>
            <a:r>
              <a:rPr lang="es-ES" sz="1200" spc="-10" dirty="0">
                <a:solidFill>
                  <a:srgbClr val="262626"/>
                </a:solidFill>
                <a:cs typeface="Source Sans Pro"/>
              </a:rPr>
              <a:t>Se le entrega al transportista la documentación para su firma.</a:t>
            </a:r>
          </a:p>
          <a:p>
            <a:pPr marL="11725">
              <a:buSzPct val="100000"/>
              <a:tabLst>
                <a:tab pos="121285" algn="l"/>
              </a:tabLst>
            </a:pPr>
            <a:r>
              <a:rPr lang="es-ES" sz="1200" spc="-10" dirty="0">
                <a:solidFill>
                  <a:srgbClr val="262626"/>
                </a:solidFill>
                <a:cs typeface="Source Sans Pro"/>
              </a:rPr>
              <a:t>Se debe tener en cuenta en este punto que el proceso de carga y descarga entraña riesgos para los operarios. Pueden dar origen a caídas o atrapamientos de personas o a accidentes relacionados con los medios de manutención.</a:t>
            </a:r>
            <a:endParaRPr lang="es-PE" sz="1200" spc="-10" dirty="0">
              <a:solidFill>
                <a:srgbClr val="262626"/>
              </a:solidFill>
              <a:cs typeface="Source Sans Pro"/>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1415541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725">
              <a:buSzPct val="100000"/>
              <a:tabLst>
                <a:tab pos="121285" algn="l"/>
              </a:tabLst>
            </a:pPr>
            <a:r>
              <a:rPr lang="es-ES" sz="1200" b="1" spc="-10" dirty="0">
                <a:solidFill>
                  <a:srgbClr val="262626"/>
                </a:solidFill>
                <a:cs typeface="Source Sans Pro"/>
              </a:rPr>
              <a:t>Tipos de </a:t>
            </a:r>
            <a:r>
              <a:rPr lang="es-ES" sz="1200" b="1" i="1" spc="-10" dirty="0">
                <a:solidFill>
                  <a:srgbClr val="262626"/>
                </a:solidFill>
                <a:cs typeface="Source Sans Pro"/>
              </a:rPr>
              <a:t>picking</a:t>
            </a:r>
          </a:p>
          <a:p>
            <a:pPr marL="11725">
              <a:buSzPct val="100000"/>
              <a:tabLst>
                <a:tab pos="121285" algn="l"/>
              </a:tabLst>
            </a:pPr>
            <a:r>
              <a:rPr lang="es-ES" sz="1200" spc="-10" dirty="0">
                <a:solidFill>
                  <a:srgbClr val="262626"/>
                </a:solidFill>
                <a:cs typeface="Source Sans Pro"/>
              </a:rPr>
              <a:t>A la hora de configurar un proceso de preparación de pedidos, es fundamental determinar cómo llegan los productos a los operarios, ya que esto condiciona los sistemas de almacenaje que instalar. Actualmente, se emplean distintos criterios de preparación de pedidos; todos ellos se pueden combinar o aplicar individualmente:</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Hombre a producto: los operarios recorren el almacén, a pie o con la ayuda de un equipo de manutención, hasta las ubicaciones correspondientes para recoger los productos que conforman cada pedido.</a:t>
            </a:r>
          </a:p>
          <a:p>
            <a:pPr marL="11725">
              <a:buSzPct val="100000"/>
              <a:tabLst>
                <a:tab pos="121285" algn="l"/>
              </a:tabLst>
            </a:pPr>
            <a:r>
              <a:rPr lang="es-ES" sz="1200" spc="-10" dirty="0">
                <a:solidFill>
                  <a:srgbClr val="262626"/>
                </a:solidFill>
                <a:cs typeface="Source Sans Pro"/>
              </a:rPr>
              <a:t>Producto a hombre: es el criterio por excelencia de los almacenes automáticos. Los operarios aguardan en los puestos de </a:t>
            </a:r>
            <a:r>
              <a:rPr lang="es-ES" sz="1200" i="1" spc="-10" dirty="0">
                <a:solidFill>
                  <a:srgbClr val="262626"/>
                </a:solidFill>
                <a:cs typeface="Source Sans Pro"/>
              </a:rPr>
              <a:t>picking</a:t>
            </a:r>
            <a:r>
              <a:rPr lang="es-ES" sz="1200" spc="-10" dirty="0">
                <a:solidFill>
                  <a:srgbClr val="262626"/>
                </a:solidFill>
                <a:cs typeface="Source Sans Pro"/>
              </a:rPr>
              <a:t> a la espera de que la mercancía llegue hasta ellos de forma automática (gracias a miniloads y transportadores para cajas).</a:t>
            </a:r>
          </a:p>
          <a:p>
            <a:pPr marL="11725">
              <a:buSzPct val="100000"/>
              <a:tabLst>
                <a:tab pos="121285" algn="l"/>
              </a:tabLst>
            </a:pPr>
            <a:r>
              <a:rPr lang="es-ES" sz="1200" i="1" spc="-10" dirty="0">
                <a:solidFill>
                  <a:srgbClr val="262626"/>
                </a:solidFill>
                <a:cs typeface="Source Sans Pro"/>
              </a:rPr>
              <a:t>Cross-</a:t>
            </a:r>
            <a:r>
              <a:rPr lang="es-ES" sz="1200" i="1" spc="-10" dirty="0" err="1">
                <a:solidFill>
                  <a:srgbClr val="262626"/>
                </a:solidFill>
                <a:cs typeface="Source Sans Pro"/>
              </a:rPr>
              <a:t>docking</a:t>
            </a:r>
            <a:r>
              <a:rPr lang="es-ES" sz="1200" spc="-10" dirty="0">
                <a:solidFill>
                  <a:srgbClr val="262626"/>
                </a:solidFill>
                <a:cs typeface="Source Sans Pro"/>
              </a:rPr>
              <a:t>: la mercancía recibida se expide directamente, sin tener que almacenarse o haciéndolo durante un periodo de tiempo muy breve.</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Es imposible disponer de una cadena logística exitosa si no conocemos las principales fases de la preparación de pedidos:</a:t>
            </a:r>
          </a:p>
          <a:p>
            <a:pPr marL="11725">
              <a:buSzPct val="100000"/>
              <a:tabLst>
                <a:tab pos="121285" algn="l"/>
              </a:tabLst>
            </a:pPr>
            <a:r>
              <a:rPr lang="es-ES" sz="1200" b="1" spc="-10" dirty="0">
                <a:solidFill>
                  <a:srgbClr val="262626"/>
                </a:solidFill>
                <a:cs typeface="Source Sans Pro"/>
              </a:rPr>
              <a:t>Planificación previa: </a:t>
            </a:r>
            <a:r>
              <a:rPr lang="es-ES" sz="1200" spc="-10" dirty="0">
                <a:solidFill>
                  <a:srgbClr val="262626"/>
                </a:solidFill>
                <a:cs typeface="Source Sans Pro"/>
              </a:rPr>
              <a:t>es esencial para gestionar y asignar los recursos disponibles. Si dispones de un SGA, el propio software prioriza las órdenes de pedido y define el reparto de tareas.</a:t>
            </a:r>
          </a:p>
          <a:p>
            <a:pPr marL="11725">
              <a:buSzPct val="100000"/>
              <a:tabLst>
                <a:tab pos="121285" algn="l"/>
              </a:tabLst>
            </a:pPr>
            <a:r>
              <a:rPr lang="es-ES" sz="1200" b="1" spc="-10" dirty="0">
                <a:solidFill>
                  <a:srgbClr val="262626"/>
                </a:solidFill>
                <a:cs typeface="Source Sans Pro"/>
              </a:rPr>
              <a:t>Recorridos y desplazamientos: </a:t>
            </a:r>
            <a:r>
              <a:rPr lang="es-ES" sz="1200" spc="-10" dirty="0">
                <a:solidFill>
                  <a:srgbClr val="262626"/>
                </a:solidFill>
                <a:cs typeface="Source Sans Pro"/>
              </a:rPr>
              <a:t>es el proceso al cual se destina más tiempo y recursos, siempre y cuando se emplee el criterio “producto a hombre”. Un </a:t>
            </a:r>
            <a:r>
              <a:rPr lang="es-ES" sz="1200" i="1" spc="-10" dirty="0">
                <a:solidFill>
                  <a:srgbClr val="262626"/>
                </a:solidFill>
                <a:cs typeface="Source Sans Pro"/>
              </a:rPr>
              <a:t>layout</a:t>
            </a:r>
            <a:r>
              <a:rPr lang="es-ES" sz="1200" spc="-10" dirty="0">
                <a:solidFill>
                  <a:srgbClr val="262626"/>
                </a:solidFill>
                <a:cs typeface="Source Sans Pro"/>
              </a:rPr>
              <a:t> del almacén eficiente es el mejor aliado.</a:t>
            </a:r>
          </a:p>
          <a:p>
            <a:pPr marL="11725">
              <a:buSzPct val="100000"/>
              <a:tabLst>
                <a:tab pos="121285" algn="l"/>
              </a:tabLst>
            </a:pPr>
            <a:r>
              <a:rPr lang="es-ES" sz="1200" b="1" spc="-10" dirty="0">
                <a:solidFill>
                  <a:srgbClr val="262626"/>
                </a:solidFill>
                <a:cs typeface="Source Sans Pro"/>
              </a:rPr>
              <a:t>Recogida o extracción de la mercancía: </a:t>
            </a:r>
            <a:r>
              <a:rPr lang="es-ES" sz="1200" spc="-10" dirty="0">
                <a:solidFill>
                  <a:srgbClr val="262626"/>
                </a:solidFill>
                <a:cs typeface="Source Sans Pro"/>
              </a:rPr>
              <a:t>es donde se producen la mayoría de errores en los procesos de </a:t>
            </a:r>
            <a:r>
              <a:rPr lang="es-ES" sz="1200" i="1" spc="-10" dirty="0">
                <a:solidFill>
                  <a:srgbClr val="262626"/>
                </a:solidFill>
                <a:cs typeface="Source Sans Pro"/>
              </a:rPr>
              <a:t>picking</a:t>
            </a:r>
            <a:r>
              <a:rPr lang="es-ES" sz="1200" spc="-10" dirty="0">
                <a:solidFill>
                  <a:srgbClr val="262626"/>
                </a:solidFill>
                <a:cs typeface="Source Sans Pro"/>
              </a:rPr>
              <a:t>. Un inventario actualizado y la ayuda de terminales de radiofrecuencia o dispositivos de ayuda como el </a:t>
            </a:r>
            <a:r>
              <a:rPr lang="es-ES" sz="1200" i="1" spc="-10" dirty="0">
                <a:solidFill>
                  <a:srgbClr val="262626"/>
                </a:solidFill>
                <a:cs typeface="Source Sans Pro"/>
              </a:rPr>
              <a:t>voice picking</a:t>
            </a:r>
            <a:r>
              <a:rPr lang="es-ES" sz="1200" spc="-10" dirty="0">
                <a:solidFill>
                  <a:srgbClr val="262626"/>
                </a:solidFill>
                <a:cs typeface="Source Sans Pro"/>
              </a:rPr>
              <a:t>, entre otros, disminuyen las equivocaciones.</a:t>
            </a:r>
          </a:p>
          <a:p>
            <a:pPr marL="11725">
              <a:buSzPct val="100000"/>
              <a:tabLst>
                <a:tab pos="121285" algn="l"/>
              </a:tabLst>
            </a:pPr>
            <a:r>
              <a:rPr lang="es-ES" sz="1200" b="1" spc="-10" dirty="0">
                <a:solidFill>
                  <a:srgbClr val="262626"/>
                </a:solidFill>
                <a:cs typeface="Source Sans Pro"/>
              </a:rPr>
              <a:t>Verificación y preparación del pedido para su expedición: </a:t>
            </a:r>
            <a:r>
              <a:rPr lang="es-ES" sz="1200" spc="-10" dirty="0">
                <a:solidFill>
                  <a:srgbClr val="262626"/>
                </a:solidFill>
                <a:cs typeface="Source Sans Pro"/>
              </a:rPr>
              <a:t>la última fase del </a:t>
            </a:r>
            <a:r>
              <a:rPr lang="es-ES" sz="1200" i="1" spc="-10" dirty="0">
                <a:solidFill>
                  <a:srgbClr val="262626"/>
                </a:solidFill>
                <a:cs typeface="Source Sans Pro"/>
              </a:rPr>
              <a:t>picking</a:t>
            </a:r>
            <a:r>
              <a:rPr lang="es-ES" sz="1200" spc="-10" dirty="0">
                <a:solidFill>
                  <a:srgbClr val="262626"/>
                </a:solidFill>
                <a:cs typeface="Source Sans Pro"/>
              </a:rPr>
              <a:t> hace referencia a la verificación de las unidades recogidas, acondicionado del pedido, traslado a la zona de expediciones, impresión de la documentación relacionada con el pedido, etc.</a:t>
            </a:r>
          </a:p>
          <a:p>
            <a:pPr marL="11725">
              <a:buSzPct val="100000"/>
              <a:tabLst>
                <a:tab pos="121285" algn="l"/>
              </a:tabLst>
            </a:pPr>
            <a:r>
              <a:rPr lang="es-ES" sz="1200" spc="-10" dirty="0">
                <a:solidFill>
                  <a:srgbClr val="262626"/>
                </a:solidFill>
                <a:cs typeface="Source Sans Pro"/>
              </a:rPr>
              <a:t>Las distintas fases de la preparación de pedidos que se desarrollan en un almacén pueden variar en función del tipo de producto, del criterio de preparación de pedidos o de las características de cada pedido.</a:t>
            </a:r>
            <a:endParaRPr lang="es-PE" sz="1200" spc="-10" dirty="0">
              <a:solidFill>
                <a:srgbClr val="262626"/>
              </a:solidFill>
              <a:cs typeface="Source Sans Pro"/>
            </a:endParaRPr>
          </a:p>
          <a:p>
            <a:pPr marL="11725">
              <a:buSzPct val="100000"/>
              <a:tabLst>
                <a:tab pos="121285" algn="l"/>
              </a:tabLst>
            </a:pPr>
            <a:endParaRPr lang="es-PE" sz="1200" spc="-10" dirty="0">
              <a:solidFill>
                <a:srgbClr val="262626"/>
              </a:solidFill>
              <a:cs typeface="Source Sans Pro"/>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283307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3174615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725">
              <a:buSzPct val="100000"/>
              <a:tabLst>
                <a:tab pos="121285" algn="l"/>
              </a:tabLst>
            </a:pPr>
            <a:r>
              <a:rPr lang="es-ES" sz="1200" spc="-10" dirty="0">
                <a:solidFill>
                  <a:srgbClr val="262626"/>
                </a:solidFill>
                <a:cs typeface="Source Sans Pro"/>
              </a:rPr>
              <a:t>Los errores en la preparación de pedidos existen. Lo importante es reducirlos al máximo a fin de minimizar sus consecuencias, ahorrar costes y mejorar la imagen de la compañía. Los incidentes más habituales son los siguientes:</a:t>
            </a:r>
          </a:p>
          <a:p>
            <a:pPr marL="11725">
              <a:buSzPct val="100000"/>
              <a:tabLst>
                <a:tab pos="121285" algn="l"/>
              </a:tabLst>
            </a:pPr>
            <a:endParaRPr lang="es-ES" sz="1200" spc="-10" dirty="0">
              <a:solidFill>
                <a:srgbClr val="262626"/>
              </a:solidFill>
              <a:cs typeface="Source Sans Pro"/>
            </a:endParaRPr>
          </a:p>
          <a:p>
            <a:pPr marL="11725">
              <a:buSzPct val="100000"/>
              <a:tabLst>
                <a:tab pos="121285" algn="l"/>
              </a:tabLst>
            </a:pPr>
            <a:r>
              <a:rPr lang="es-ES" sz="1200" spc="-10" dirty="0">
                <a:solidFill>
                  <a:srgbClr val="262626"/>
                </a:solidFill>
                <a:cs typeface="Source Sans Pro"/>
              </a:rPr>
              <a:t>Manipular el producto equivocado: suele ocurrir cuando un artículo se ha colocado en una ubicación que no le corresponde.</a:t>
            </a:r>
          </a:p>
          <a:p>
            <a:pPr marL="11725">
              <a:buSzPct val="100000"/>
              <a:tabLst>
                <a:tab pos="121285" algn="l"/>
              </a:tabLst>
            </a:pPr>
            <a:r>
              <a:rPr lang="es-ES" sz="1200" spc="-10" dirty="0">
                <a:solidFill>
                  <a:srgbClr val="262626"/>
                </a:solidFill>
                <a:cs typeface="Source Sans Pro"/>
              </a:rPr>
              <a:t>Coger cantidades de producto incorrectas: puede producir descompensaciones en el inventario y pedidos erróneos.</a:t>
            </a:r>
          </a:p>
          <a:p>
            <a:pPr marL="11725">
              <a:buSzPct val="100000"/>
              <a:tabLst>
                <a:tab pos="121285" algn="l"/>
              </a:tabLst>
            </a:pPr>
            <a:r>
              <a:rPr lang="es-ES" sz="1200" spc="-10" dirty="0">
                <a:solidFill>
                  <a:srgbClr val="262626"/>
                </a:solidFill>
                <a:cs typeface="Source Sans Pro"/>
              </a:rPr>
              <a:t>Mismas referencias repartidas por el almacén: supone una pérdida de tiempo enorme cuando un operario tiene que ir a distintas zonas del almacén para manipular varias unidades de un mismo producto.</a:t>
            </a:r>
          </a:p>
          <a:p>
            <a:pPr marL="11725">
              <a:buSzPct val="100000"/>
              <a:tabLst>
                <a:tab pos="121285" algn="l"/>
              </a:tabLst>
            </a:pPr>
            <a:r>
              <a:rPr lang="es-ES" sz="1200" spc="-10" dirty="0">
                <a:solidFill>
                  <a:srgbClr val="262626"/>
                </a:solidFill>
                <a:cs typeface="Source Sans Pro"/>
              </a:rPr>
              <a:t>Artículos sin etiqueta: si los productos se almacenan sin etiqueta, deberán pasar de nuevo por la fase de etiquetado, por lo que no se podrán utilizar para hacer </a:t>
            </a:r>
            <a:r>
              <a:rPr lang="es-ES" sz="1200" i="1" spc="-10" dirty="0">
                <a:solidFill>
                  <a:srgbClr val="262626"/>
                </a:solidFill>
                <a:cs typeface="Source Sans Pro"/>
              </a:rPr>
              <a:t>picking.</a:t>
            </a:r>
          </a:p>
          <a:p>
            <a:pPr marL="11725">
              <a:buSzPct val="100000"/>
              <a:tabLst>
                <a:tab pos="121285" algn="l"/>
              </a:tabLst>
            </a:pPr>
            <a:r>
              <a:rPr lang="es-ES" sz="1200" spc="-10" dirty="0">
                <a:solidFill>
                  <a:srgbClr val="262626"/>
                </a:solidFill>
                <a:cs typeface="Source Sans Pro"/>
              </a:rPr>
              <a:t>Sobreesfuerzo: es uno de los accidentes más comunes. Manipular mercancía pesada en una posición poco ergonómica puede provocar lesiones físicas en los operarios.</a:t>
            </a:r>
          </a:p>
          <a:p>
            <a:pPr marL="11725">
              <a:buSzPct val="100000"/>
              <a:tabLst>
                <a:tab pos="121285" algn="l"/>
              </a:tabLst>
            </a:pPr>
            <a:r>
              <a:rPr lang="es-ES" sz="1200" spc="-10" dirty="0">
                <a:solidFill>
                  <a:srgbClr val="262626"/>
                </a:solidFill>
                <a:cs typeface="Source Sans Pro"/>
              </a:rPr>
              <a:t>Existen diferentes factores que pueden ocasionar errores y/o accidentes durante la preparación de pedidos. Reconocerlos es el primer paso hacia el éxito. Para minimizarlos, es recomendable apostar por sistemas de almacenaje y de gestión automáticos.</a:t>
            </a:r>
            <a:endParaRPr lang="es-PE" sz="1200" spc="-10" dirty="0">
              <a:solidFill>
                <a:srgbClr val="262626"/>
              </a:solidFill>
              <a:cs typeface="Source Sans Pro"/>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119383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3358197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2065766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3441149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413531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3099169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1174036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2297982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a:p>
        </p:txBody>
      </p:sp>
    </p:spTree>
    <p:extLst>
      <p:ext uri="{BB962C8B-B14F-4D97-AF65-F5344CB8AC3E}">
        <p14:creationId xmlns:p14="http://schemas.microsoft.com/office/powerpoint/2010/main" val="275946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40</a:t>
            </a:fld>
            <a:endParaRPr lang="es-PE"/>
          </a:p>
        </p:txBody>
      </p:sp>
    </p:spTree>
    <p:extLst>
      <p:ext uri="{BB962C8B-B14F-4D97-AF65-F5344CB8AC3E}">
        <p14:creationId xmlns:p14="http://schemas.microsoft.com/office/powerpoint/2010/main" val="127657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41</a:t>
            </a:fld>
            <a:endParaRPr lang="es-PE"/>
          </a:p>
        </p:txBody>
      </p:sp>
    </p:spTree>
    <p:extLst>
      <p:ext uri="{BB962C8B-B14F-4D97-AF65-F5344CB8AC3E}">
        <p14:creationId xmlns:p14="http://schemas.microsoft.com/office/powerpoint/2010/main" val="590529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42</a:t>
            </a:fld>
            <a:endParaRPr lang="es-PE"/>
          </a:p>
        </p:txBody>
      </p:sp>
    </p:spTree>
    <p:extLst>
      <p:ext uri="{BB962C8B-B14F-4D97-AF65-F5344CB8AC3E}">
        <p14:creationId xmlns:p14="http://schemas.microsoft.com/office/powerpoint/2010/main" val="3672910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43</a:t>
            </a:fld>
            <a:endParaRPr lang="es-PE"/>
          </a:p>
        </p:txBody>
      </p:sp>
    </p:spTree>
    <p:extLst>
      <p:ext uri="{BB962C8B-B14F-4D97-AF65-F5344CB8AC3E}">
        <p14:creationId xmlns:p14="http://schemas.microsoft.com/office/powerpoint/2010/main" val="3780802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44</a:t>
            </a:fld>
            <a:endParaRPr lang="es-PE"/>
          </a:p>
        </p:txBody>
      </p:sp>
    </p:spTree>
    <p:extLst>
      <p:ext uri="{BB962C8B-B14F-4D97-AF65-F5344CB8AC3E}">
        <p14:creationId xmlns:p14="http://schemas.microsoft.com/office/powerpoint/2010/main" val="360639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45</a:t>
            </a:fld>
            <a:endParaRPr lang="es-PE"/>
          </a:p>
        </p:txBody>
      </p:sp>
    </p:spTree>
    <p:extLst>
      <p:ext uri="{BB962C8B-B14F-4D97-AF65-F5344CB8AC3E}">
        <p14:creationId xmlns:p14="http://schemas.microsoft.com/office/powerpoint/2010/main" val="4108764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46</a:t>
            </a:fld>
            <a:endParaRPr lang="es-PE"/>
          </a:p>
        </p:txBody>
      </p:sp>
    </p:spTree>
    <p:extLst>
      <p:ext uri="{BB962C8B-B14F-4D97-AF65-F5344CB8AC3E}">
        <p14:creationId xmlns:p14="http://schemas.microsoft.com/office/powerpoint/2010/main" val="2092725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47</a:t>
            </a:fld>
            <a:endParaRPr lang="es-PE"/>
          </a:p>
        </p:txBody>
      </p:sp>
    </p:spTree>
    <p:extLst>
      <p:ext uri="{BB962C8B-B14F-4D97-AF65-F5344CB8AC3E}">
        <p14:creationId xmlns:p14="http://schemas.microsoft.com/office/powerpoint/2010/main" val="3321631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48</a:t>
            </a:fld>
            <a:endParaRPr lang="es-PE"/>
          </a:p>
        </p:txBody>
      </p:sp>
    </p:spTree>
    <p:extLst>
      <p:ext uri="{BB962C8B-B14F-4D97-AF65-F5344CB8AC3E}">
        <p14:creationId xmlns:p14="http://schemas.microsoft.com/office/powerpoint/2010/main" val="2804395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mn-lt"/>
                <a:cs typeface="Arial" panose="020B0604020202020204" pitchFamily="34" charset="0"/>
              </a:rPr>
              <a:t>Diseña el almacén con un </a:t>
            </a:r>
            <a:r>
              <a:rPr lang="es-ES" i="1" dirty="0">
                <a:latin typeface="+mn-lt"/>
                <a:cs typeface="Arial" panose="020B0604020202020204" pitchFamily="34" charset="0"/>
              </a:rPr>
              <a:t>layout</a:t>
            </a:r>
            <a:r>
              <a:rPr lang="es-ES" dirty="0">
                <a:latin typeface="+mn-lt"/>
                <a:cs typeface="Arial" panose="020B0604020202020204" pitchFamily="34" charset="0"/>
              </a:rPr>
              <a:t> eficiente</a:t>
            </a:r>
          </a:p>
          <a:p>
            <a:r>
              <a:rPr lang="es-ES" dirty="0">
                <a:latin typeface="+mn-lt"/>
                <a:cs typeface="Arial" panose="020B0604020202020204" pitchFamily="34" charset="0"/>
              </a:rPr>
              <a:t>Uno de los puntos que más influye en la efectividad es el diseño de las instalaciones.</a:t>
            </a:r>
          </a:p>
          <a:p>
            <a:endParaRPr lang="es-ES" dirty="0">
              <a:latin typeface="+mn-lt"/>
              <a:cs typeface="Arial" panose="020B0604020202020204" pitchFamily="34" charset="0"/>
            </a:endParaRPr>
          </a:p>
          <a:p>
            <a:r>
              <a:rPr lang="es-ES" dirty="0">
                <a:latin typeface="+mn-lt"/>
                <a:cs typeface="Arial" panose="020B0604020202020204" pitchFamily="34" charset="0"/>
              </a:rPr>
              <a:t>Un buen diseño de almacén tiene en cuenta el tipo de productos, el flujo de mercancía dentro del almacén, las rutas internas desde la recepción hasta la expedición, el tipo de instalaciones necesarias, etc.</a:t>
            </a:r>
          </a:p>
          <a:p>
            <a:endParaRPr lang="es-ES" dirty="0">
              <a:latin typeface="+mn-lt"/>
              <a:cs typeface="Arial" panose="020B0604020202020204" pitchFamily="34" charset="0"/>
            </a:endParaRPr>
          </a:p>
          <a:p>
            <a:r>
              <a:rPr lang="es-ES" dirty="0">
                <a:latin typeface="+mn-lt"/>
                <a:cs typeface="Arial" panose="020B0604020202020204" pitchFamily="34" charset="0"/>
              </a:rPr>
              <a:t>El diseño del almacén puede hacer mucho para favorecer una organización más eficiente. Por eso, si estás pensando mejorar algún aspecto, vas a hacer una ampliación o incluso vas a trasladarte a unas nuevas instalaciones, es el momento de poner el </a:t>
            </a:r>
            <a:r>
              <a:rPr lang="es-ES" i="1" dirty="0">
                <a:latin typeface="+mn-lt"/>
                <a:cs typeface="Arial" panose="020B0604020202020204" pitchFamily="34" charset="0"/>
              </a:rPr>
              <a:t>layout</a:t>
            </a:r>
            <a:r>
              <a:rPr lang="es-ES" dirty="0">
                <a:latin typeface="+mn-lt"/>
                <a:cs typeface="Arial" panose="020B0604020202020204" pitchFamily="34" charset="0"/>
              </a:rPr>
              <a:t> en manos profesionales.</a:t>
            </a:r>
          </a:p>
          <a:p>
            <a:endParaRPr lang="es-ES"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49</a:t>
            </a:fld>
            <a:endParaRPr lang="es-PE"/>
          </a:p>
        </p:txBody>
      </p:sp>
    </p:spTree>
    <p:extLst>
      <p:ext uri="{BB962C8B-B14F-4D97-AF65-F5344CB8AC3E}">
        <p14:creationId xmlns:p14="http://schemas.microsoft.com/office/powerpoint/2010/main" val="1765187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50</a:t>
            </a:fld>
            <a:endParaRPr lang="es-PE"/>
          </a:p>
        </p:txBody>
      </p:sp>
    </p:spTree>
    <p:extLst>
      <p:ext uri="{BB962C8B-B14F-4D97-AF65-F5344CB8AC3E}">
        <p14:creationId xmlns:p14="http://schemas.microsoft.com/office/powerpoint/2010/main" val="2115478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3583363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latin typeface="+mn-lt"/>
                <a:cs typeface="Arial" panose="020B0604020202020204" pitchFamily="34" charset="0"/>
              </a:rPr>
              <a:t>Tipos de costos de almacenamiento logístico</a:t>
            </a:r>
          </a:p>
          <a:p>
            <a:r>
              <a:rPr lang="es-ES" dirty="0">
                <a:latin typeface="+mn-lt"/>
                <a:cs typeface="Arial" panose="020B0604020202020204" pitchFamily="34" charset="0"/>
              </a:rPr>
              <a:t>Conocer a fondo los costos de almacenamiento y las variables que los definen dentro y fuera de la empresa es imprescindible para mejorar el rendimiento del almacén. Veamos los principales costos de almacenamiento:</a:t>
            </a:r>
          </a:p>
          <a:p>
            <a:endParaRPr lang="es-ES" dirty="0">
              <a:latin typeface="+mn-lt"/>
              <a:cs typeface="Arial" panose="020B0604020202020204" pitchFamily="34" charset="0"/>
            </a:endParaRPr>
          </a:p>
          <a:p>
            <a:r>
              <a:rPr lang="es-ES" b="1" dirty="0">
                <a:latin typeface="+mn-lt"/>
                <a:cs typeface="Arial" panose="020B0604020202020204" pitchFamily="34" charset="0"/>
              </a:rPr>
              <a:t>1. Costo del espacio de almacenaje. </a:t>
            </a:r>
            <a:r>
              <a:rPr lang="es-ES" dirty="0">
                <a:latin typeface="+mn-lt"/>
                <a:cs typeface="Arial" panose="020B0604020202020204" pitchFamily="34" charset="0"/>
              </a:rPr>
              <a:t>El costo del espacio de almacenaje está relacionado con el propio edificio del almacén:</a:t>
            </a:r>
          </a:p>
          <a:p>
            <a:endParaRPr lang="es-ES" dirty="0">
              <a:latin typeface="+mn-lt"/>
              <a:cs typeface="Arial" panose="020B0604020202020204" pitchFamily="34" charset="0"/>
            </a:endParaRPr>
          </a:p>
          <a:p>
            <a:r>
              <a:rPr lang="es-ES" dirty="0">
                <a:latin typeface="+mn-lt"/>
                <a:cs typeface="Arial" panose="020B0604020202020204" pitchFamily="34" charset="0"/>
              </a:rPr>
              <a:t>Alquiler y/o amortizaciones: la naturaleza de este costo dependerá de si el almacén está en propiedad de la empresa o se encuentra arrendado a un tercero.</a:t>
            </a:r>
          </a:p>
          <a:p>
            <a:r>
              <a:rPr lang="es-ES" dirty="0">
                <a:latin typeface="+mn-lt"/>
                <a:cs typeface="Arial" panose="020B0604020202020204" pitchFamily="34" charset="0"/>
              </a:rPr>
              <a:t>Financiación: refleja el capital que ha sido necesario para realizar la inversión en el almacén.</a:t>
            </a:r>
          </a:p>
          <a:p>
            <a:r>
              <a:rPr lang="es-ES" dirty="0">
                <a:latin typeface="+mn-lt"/>
                <a:cs typeface="Arial" panose="020B0604020202020204" pitchFamily="34" charset="0"/>
              </a:rPr>
              <a:t>Mantenimiento y reparación de la nave logística como, por ejemplo, la pintura, soluciones de aislamiento, arreglos en el pavimento, las mejoras en el edificio…</a:t>
            </a:r>
          </a:p>
          <a:p>
            <a:r>
              <a:rPr lang="es-ES" dirty="0">
                <a:latin typeface="+mn-lt"/>
                <a:cs typeface="Arial" panose="020B0604020202020204" pitchFamily="34" charset="0"/>
              </a:rPr>
              <a:t>Seguros: normalmente la empresa protege el edificio del almacén ante accidentes o siniestros como incendios, inundaciones, seísmos…</a:t>
            </a:r>
          </a:p>
          <a:p>
            <a:r>
              <a:rPr lang="es-ES" dirty="0">
                <a:latin typeface="+mn-lt"/>
                <a:cs typeface="Arial" panose="020B0604020202020204" pitchFamily="34" charset="0"/>
              </a:rPr>
              <a:t>Impuestos: aquí estarían los relacionados con la edificación, como el Impuesto de Bienes Inmuebles (IBI).</a:t>
            </a:r>
          </a:p>
          <a:p>
            <a:endParaRPr lang="es-ES" dirty="0">
              <a:latin typeface="+mn-lt"/>
              <a:cs typeface="Arial" panose="020B0604020202020204" pitchFamily="34" charset="0"/>
            </a:endParaRPr>
          </a:p>
          <a:p>
            <a:r>
              <a:rPr lang="es-ES" b="1" dirty="0">
                <a:latin typeface="+mn-lt"/>
                <a:cs typeface="Arial" panose="020B0604020202020204" pitchFamily="34" charset="0"/>
              </a:rPr>
              <a:t>2. Costos de las instalaciones. </a:t>
            </a:r>
            <a:r>
              <a:rPr lang="es-ES" dirty="0">
                <a:latin typeface="+mn-lt"/>
                <a:cs typeface="Arial" panose="020B0604020202020204" pitchFamily="34" charset="0"/>
              </a:rPr>
              <a:t>Este apartado de los gastos de almacenamiento hace referencia a todos los elementos que se usan para maximizar la capacidad de almacenaje de la nave y facilitar el manejo de las cargas en su interior. En general, este tipo de costos están ligados a la financiación de:</a:t>
            </a:r>
          </a:p>
          <a:p>
            <a:endParaRPr lang="es-ES" dirty="0">
              <a:latin typeface="+mn-lt"/>
              <a:cs typeface="Arial" panose="020B0604020202020204" pitchFamily="34" charset="0"/>
            </a:endParaRPr>
          </a:p>
          <a:p>
            <a:r>
              <a:rPr lang="es-ES" dirty="0">
                <a:latin typeface="+mn-lt"/>
                <a:cs typeface="Arial" panose="020B0604020202020204" pitchFamily="34" charset="0"/>
              </a:rPr>
              <a:t>Herramientas y equipos de manutención: ya sean manuales (montacargas o transpaletas, por ejemplo) o sistemas automáticos (transelevadores o transportadores). Aquí también entrarían otro tipo de herramientas como los dispositivos de asistencia al </a:t>
            </a:r>
            <a:r>
              <a:rPr lang="es-ES" dirty="0" err="1">
                <a:latin typeface="+mn-lt"/>
                <a:cs typeface="Arial" panose="020B0604020202020204" pitchFamily="34" charset="0"/>
              </a:rPr>
              <a:t>picking</a:t>
            </a:r>
            <a:r>
              <a:rPr lang="es-ES" dirty="0">
                <a:latin typeface="+mn-lt"/>
                <a:cs typeface="Arial" panose="020B0604020202020204" pitchFamily="34" charset="0"/>
              </a:rPr>
              <a:t> o sistemas de embalaje automático.</a:t>
            </a:r>
          </a:p>
          <a:p>
            <a:r>
              <a:rPr lang="es-ES" dirty="0">
                <a:latin typeface="+mn-lt"/>
                <a:cs typeface="Arial" panose="020B0604020202020204" pitchFamily="34" charset="0"/>
              </a:rPr>
              <a:t>Sistemas de almacenaje: se refiere al valor de las estanterías industriales, necesarias para mejorar la capacidad del almacén.</a:t>
            </a:r>
          </a:p>
          <a:p>
            <a:r>
              <a:rPr lang="es-ES" dirty="0">
                <a:latin typeface="+mn-lt"/>
                <a:cs typeface="Arial" panose="020B0604020202020204" pitchFamily="34" charset="0"/>
              </a:rPr>
              <a:t>Software de gestión del almacén: a pesar de que no se trata de un elemento tangible, el software requiere una inversión que está intrínsecamente ligada al funcionamiento del almacén.</a:t>
            </a:r>
          </a:p>
          <a:p>
            <a:r>
              <a:rPr lang="es-ES" dirty="0">
                <a:latin typeface="+mn-lt"/>
                <a:cs typeface="Arial" panose="020B0604020202020204" pitchFamily="34" charset="0"/>
              </a:rPr>
              <a:t>A estos apartados hay que sumar los relacionados con reparaciones y mantenimiento de los equipos, por ejemplo, la Inspección Técnica de Estanterías, las amortizaciones de los equipos y los costos de alquiler.</a:t>
            </a:r>
          </a:p>
          <a:p>
            <a:endParaRPr lang="es-ES" dirty="0">
              <a:latin typeface="+mn-lt"/>
              <a:cs typeface="Arial" panose="020B0604020202020204" pitchFamily="34" charset="0"/>
            </a:endParaRPr>
          </a:p>
          <a:p>
            <a:r>
              <a:rPr lang="es-ES" dirty="0">
                <a:latin typeface="+mn-lt"/>
                <a:cs typeface="Arial" panose="020B0604020202020204" pitchFamily="34" charset="0"/>
              </a:rPr>
              <a:t>La inversión en sistemas automáticos forma parte de los costos de las instalaciones</a:t>
            </a:r>
          </a:p>
          <a:p>
            <a:r>
              <a:rPr lang="es-ES" dirty="0">
                <a:latin typeface="+mn-lt"/>
                <a:cs typeface="Arial" panose="020B0604020202020204" pitchFamily="34" charset="0"/>
              </a:rPr>
              <a:t>La inversión en sistemas automáticos forma parte de los costos de las instalaciones</a:t>
            </a:r>
          </a:p>
          <a:p>
            <a:endParaRPr lang="es-ES" dirty="0">
              <a:latin typeface="+mn-lt"/>
              <a:cs typeface="Arial" panose="020B0604020202020204" pitchFamily="34" charset="0"/>
            </a:endParaRPr>
          </a:p>
          <a:p>
            <a:r>
              <a:rPr lang="es-ES" b="1" dirty="0">
                <a:latin typeface="+mn-lt"/>
                <a:cs typeface="Arial" panose="020B0604020202020204" pitchFamily="34" charset="0"/>
              </a:rPr>
              <a:t>3. Costos de manipulación y gestión. </a:t>
            </a:r>
            <a:r>
              <a:rPr lang="es-ES" dirty="0">
                <a:latin typeface="+mn-lt"/>
                <a:cs typeface="Arial" panose="020B0604020202020204" pitchFamily="34" charset="0"/>
              </a:rPr>
              <a:t>Están ligados a los recursos necesarios para mantener el flujo de materiales activo en el almacén:</a:t>
            </a:r>
          </a:p>
          <a:p>
            <a:endParaRPr lang="es-ES" dirty="0">
              <a:latin typeface="+mn-lt"/>
              <a:cs typeface="Arial" panose="020B0604020202020204" pitchFamily="34" charset="0"/>
            </a:endParaRPr>
          </a:p>
          <a:p>
            <a:r>
              <a:rPr lang="es-ES" dirty="0">
                <a:latin typeface="+mn-lt"/>
                <a:cs typeface="Arial" panose="020B0604020202020204" pitchFamily="34" charset="0"/>
              </a:rPr>
              <a:t>Costo de personal: son los costos laborales de los trabajadores implicados en la actividad del almacén (incluida administración). Es decir: sueldos, seguridad social, ropa de trabajo, dietas o pluses por rendimiento. Estos costos fluctúan si se cuenta con mano de obra temporal para periodos de alta actividad.</a:t>
            </a:r>
          </a:p>
          <a:p>
            <a:r>
              <a:rPr lang="es-ES" dirty="0">
                <a:latin typeface="+mn-lt"/>
                <a:cs typeface="Arial" panose="020B0604020202020204" pitchFamily="34" charset="0"/>
              </a:rPr>
              <a:t>Costo de amortización de los equipos técnicos y la financiación de los mismos.</a:t>
            </a:r>
          </a:p>
          <a:p>
            <a:r>
              <a:rPr lang="es-ES" dirty="0">
                <a:latin typeface="+mn-lt"/>
                <a:cs typeface="Arial" panose="020B0604020202020204" pitchFamily="34" charset="0"/>
              </a:rPr>
              <a:t>Suministros: embalajes, energía, calefacción, agua corriente, internet, servicio de limpieza… En algunas empresas como aquellas que cuentan con almacenes refrigerados, controlar los costos energéticos es de vital importancia.</a:t>
            </a:r>
          </a:p>
          <a:p>
            <a:endParaRPr lang="es-ES" dirty="0">
              <a:latin typeface="+mn-lt"/>
              <a:cs typeface="Arial" panose="020B0604020202020204" pitchFamily="34" charset="0"/>
            </a:endParaRPr>
          </a:p>
          <a:p>
            <a:r>
              <a:rPr lang="es-ES" b="1" dirty="0">
                <a:latin typeface="+mn-lt"/>
                <a:cs typeface="Arial" panose="020B0604020202020204" pitchFamily="34" charset="0"/>
              </a:rPr>
              <a:t>4. Costo de mantenimiento de stock. </a:t>
            </a:r>
            <a:r>
              <a:rPr lang="es-ES" dirty="0">
                <a:latin typeface="+mn-lt"/>
                <a:cs typeface="Arial" panose="020B0604020202020204" pitchFamily="34" charset="0"/>
              </a:rPr>
              <a:t>Conservar stock almacenado es una cuestión estratégica para la gestión logística de toda empresa, ya que gracias al almacén es posible responder a la demanda con garantías. Pero esto conlleva costos importantes en dos sentidos:</a:t>
            </a:r>
          </a:p>
          <a:p>
            <a:endParaRPr lang="es-ES" dirty="0">
              <a:latin typeface="+mn-lt"/>
              <a:cs typeface="Arial" panose="020B0604020202020204" pitchFamily="34" charset="0"/>
            </a:endParaRPr>
          </a:p>
          <a:p>
            <a:r>
              <a:rPr lang="es-ES" dirty="0">
                <a:latin typeface="+mn-lt"/>
                <a:cs typeface="Arial" panose="020B0604020202020204" pitchFamily="34" charset="0"/>
              </a:rPr>
              <a:t>Costo del propio stock: disponer de inventario en el almacén supone la inmovilización de la inversión realizada y un importe financiero (es dinero que no se puede invertir en otra partida).</a:t>
            </a:r>
          </a:p>
          <a:p>
            <a:r>
              <a:rPr lang="es-ES" dirty="0">
                <a:latin typeface="+mn-lt"/>
                <a:cs typeface="Arial" panose="020B0604020202020204" pitchFamily="34" charset="0"/>
              </a:rPr>
              <a:t>Costo de los seguros: la cuantía de estos seguros dependerá del tipo de mercadería almacenada.</a:t>
            </a:r>
          </a:p>
          <a:p>
            <a:endParaRPr lang="es-ES" dirty="0">
              <a:latin typeface="+mn-lt"/>
              <a:cs typeface="Arial" panose="020B0604020202020204" pitchFamily="34" charset="0"/>
            </a:endParaRPr>
          </a:p>
          <a:p>
            <a:r>
              <a:rPr lang="es-ES" b="1" dirty="0">
                <a:latin typeface="+mn-lt"/>
                <a:cs typeface="Arial" panose="020B0604020202020204" pitchFamily="34" charset="0"/>
              </a:rPr>
              <a:t>5. Otros costos no evidentes. </a:t>
            </a:r>
            <a:r>
              <a:rPr lang="es-ES" dirty="0">
                <a:latin typeface="+mn-lt"/>
                <a:cs typeface="Arial" panose="020B0604020202020204" pitchFamily="34" charset="0"/>
              </a:rPr>
              <a:t>Se trata de un conjunto de costos variados que suelen ser fruto de la ineficiencia o de los imprevistos en la actividad logística. Ejemplos de ellos son los siguientes:</a:t>
            </a:r>
          </a:p>
          <a:p>
            <a:endParaRPr lang="es-ES" dirty="0">
              <a:latin typeface="+mn-lt"/>
              <a:cs typeface="Arial" panose="020B0604020202020204" pitchFamily="34" charset="0"/>
            </a:endParaRPr>
          </a:p>
          <a:p>
            <a:r>
              <a:rPr lang="es-ES" dirty="0">
                <a:latin typeface="+mn-lt"/>
                <a:cs typeface="Arial" panose="020B0604020202020204" pitchFamily="34" charset="0"/>
              </a:rPr>
              <a:t>Roturas de stock: la inexistencia de un producto almacenado en un momento concreto tiene costos directos (el valor de las ventas que no pueden cerrarse), la pérdida de imagen o de fidelidad a la marca (es más complejo de cuantificar).</a:t>
            </a:r>
          </a:p>
          <a:p>
            <a:r>
              <a:rPr lang="es-ES" dirty="0">
                <a:latin typeface="+mn-lt"/>
                <a:cs typeface="Arial" panose="020B0604020202020204" pitchFamily="34" charset="0"/>
              </a:rPr>
              <a:t>Daños en la mercadería fruto de manipulaciones indebidas de la misma. El costo será diferente si la pérdida es total o si se puede reparar para su reaprovechamiento (entonces incluiría ese costo de reparación).</a:t>
            </a:r>
          </a:p>
          <a:p>
            <a:r>
              <a:rPr lang="es-ES" dirty="0">
                <a:latin typeface="+mn-lt"/>
                <a:cs typeface="Arial" panose="020B0604020202020204" pitchFamily="34" charset="0"/>
              </a:rPr>
              <a:t>Descuadres en el inventario: pueden producirse por robos o simplemente por errores en la gestión de la información (de ahí la importancia de contar con un estricto control de inventario).</a:t>
            </a:r>
          </a:p>
          <a:p>
            <a:r>
              <a:rPr lang="es-ES" dirty="0">
                <a:latin typeface="+mn-lt"/>
                <a:cs typeface="Arial" panose="020B0604020202020204" pitchFamily="34" charset="0"/>
              </a:rPr>
              <a:t>Obsolescencia de las mercaderías almacenadas a las que no se da salida comercial.</a:t>
            </a:r>
          </a:p>
          <a:p>
            <a:endParaRPr lang="es-ES" dirty="0">
              <a:latin typeface="+mn-lt"/>
              <a:cs typeface="Arial" panose="020B0604020202020204" pitchFamily="34" charset="0"/>
            </a:endParaRPr>
          </a:p>
          <a:p>
            <a:r>
              <a:rPr lang="es-ES" b="1" dirty="0">
                <a:latin typeface="+mn-lt"/>
                <a:cs typeface="Arial" panose="020B0604020202020204" pitchFamily="34" charset="0"/>
              </a:rPr>
              <a:t>¿Qué factores influyen en los costos de almacenamiento?</a:t>
            </a:r>
          </a:p>
          <a:p>
            <a:r>
              <a:rPr lang="es-ES" dirty="0">
                <a:latin typeface="+mn-lt"/>
                <a:cs typeface="Arial" panose="020B0604020202020204" pitchFamily="34" charset="0"/>
              </a:rPr>
              <a:t>Los costos de almacenamiento vienen definidos por variables como las siguientes:</a:t>
            </a:r>
          </a:p>
          <a:p>
            <a:endParaRPr lang="es-ES" dirty="0">
              <a:latin typeface="+mn-lt"/>
              <a:cs typeface="Arial" panose="020B0604020202020204" pitchFamily="34" charset="0"/>
            </a:endParaRPr>
          </a:p>
          <a:p>
            <a:r>
              <a:rPr lang="es-ES" b="1" dirty="0">
                <a:latin typeface="+mn-lt"/>
                <a:cs typeface="Arial" panose="020B0604020202020204" pitchFamily="34" charset="0"/>
              </a:rPr>
              <a:t>1. Número de productos y la cantidad por cada referencia</a:t>
            </a:r>
          </a:p>
          <a:p>
            <a:r>
              <a:rPr lang="es-ES" dirty="0">
                <a:latin typeface="+mn-lt"/>
                <a:cs typeface="Arial" panose="020B0604020202020204" pitchFamily="34" charset="0"/>
              </a:rPr>
              <a:t>El almacén no se organizará igual si contamos con muchas unidades de una misma referencia (podrá optarse por almacenaje compacto para maximizar el espacio) o si tiene una gran variedad de referencias y es necesario acceder a cada una de ellas. La tendencia actual es la llamada proliferación de SKU: cada vez hay más variedad de productos y más personalizados.</a:t>
            </a:r>
          </a:p>
          <a:p>
            <a:endParaRPr lang="es-ES" dirty="0">
              <a:latin typeface="+mn-lt"/>
              <a:cs typeface="Arial" panose="020B0604020202020204" pitchFamily="34" charset="0"/>
            </a:endParaRPr>
          </a:p>
          <a:p>
            <a:r>
              <a:rPr lang="es-ES" dirty="0">
                <a:latin typeface="+mn-lt"/>
                <a:cs typeface="Arial" panose="020B0604020202020204" pitchFamily="34" charset="0"/>
              </a:rPr>
              <a:t>A mayor número de referencias, mayor costo de almacenamiento y gestión</a:t>
            </a:r>
          </a:p>
          <a:p>
            <a:r>
              <a:rPr lang="es-ES" dirty="0">
                <a:latin typeface="+mn-lt"/>
                <a:cs typeface="Arial" panose="020B0604020202020204" pitchFamily="34" charset="0"/>
              </a:rPr>
              <a:t>A mayor número de referencias, mayor costo de almacenamiento y gestión</a:t>
            </a:r>
          </a:p>
          <a:p>
            <a:r>
              <a:rPr lang="es-ES" b="1" dirty="0">
                <a:latin typeface="+mn-lt"/>
                <a:cs typeface="Arial" panose="020B0604020202020204" pitchFamily="34" charset="0"/>
              </a:rPr>
              <a:t>2. Dimensiones de la mercadería almacenada</a:t>
            </a:r>
          </a:p>
          <a:p>
            <a:r>
              <a:rPr lang="es-ES" dirty="0">
                <a:latin typeface="+mn-lt"/>
                <a:cs typeface="Arial" panose="020B0604020202020204" pitchFamily="34" charset="0"/>
              </a:rPr>
              <a:t>Los requerimientos de espacio de almacenaje serán muy diferentes si manejamos paletas, mercaderías voluminosas o piezas pequeñas, lo mismo ocurrirá con los equipos de manutención necesarios para mover las mercaderías. Hay una regla global de optimización en este sentido: estandarizar todo lo posible las unidades de carga.</a:t>
            </a:r>
          </a:p>
          <a:p>
            <a:endParaRPr lang="es-ES" dirty="0">
              <a:latin typeface="+mn-lt"/>
              <a:cs typeface="Arial" panose="020B0604020202020204" pitchFamily="34" charset="0"/>
            </a:endParaRPr>
          </a:p>
          <a:p>
            <a:r>
              <a:rPr lang="es-ES" b="1" dirty="0">
                <a:latin typeface="+mn-lt"/>
                <a:cs typeface="Arial" panose="020B0604020202020204" pitchFamily="34" charset="0"/>
              </a:rPr>
              <a:t>3. Estacionalidad y tipo de demanda</a:t>
            </a:r>
          </a:p>
          <a:p>
            <a:r>
              <a:rPr lang="es-ES" dirty="0">
                <a:latin typeface="+mn-lt"/>
                <a:cs typeface="Arial" panose="020B0604020202020204" pitchFamily="34" charset="0"/>
              </a:rPr>
              <a:t>La concentración de la demanda en ciertos momentos del año puede poner contra las cuerdas a cualquier almacén. Es necesario analizar con detalle las fluctuaciones en el stock de la empresa para determinar cómo organizar el almacenaje y los flujos de materiales de manera más eficaz.</a:t>
            </a:r>
          </a:p>
          <a:p>
            <a:endParaRPr lang="es-ES" dirty="0">
              <a:latin typeface="+mn-lt"/>
              <a:cs typeface="Arial" panose="020B0604020202020204" pitchFamily="34" charset="0"/>
            </a:endParaRPr>
          </a:p>
          <a:p>
            <a:r>
              <a:rPr lang="es-ES" dirty="0">
                <a:latin typeface="+mn-lt"/>
                <a:cs typeface="Arial" panose="020B0604020202020204" pitchFamily="34" charset="0"/>
              </a:rPr>
              <a:t>En la misma línea, el tipo de demanda también determina el tamaño y la composición de los pedidos que recibe el almacén. Esto condiciona la carga de </a:t>
            </a:r>
            <a:r>
              <a:rPr lang="es-ES" dirty="0" err="1">
                <a:latin typeface="+mn-lt"/>
                <a:cs typeface="Arial" panose="020B0604020202020204" pitchFamily="34" charset="0"/>
              </a:rPr>
              <a:t>picking</a:t>
            </a:r>
            <a:r>
              <a:rPr lang="es-ES" dirty="0">
                <a:latin typeface="+mn-lt"/>
                <a:cs typeface="Arial" panose="020B0604020202020204" pitchFamily="34" charset="0"/>
              </a:rPr>
              <a:t> que va a tener el almacén.</a:t>
            </a:r>
          </a:p>
          <a:p>
            <a:endParaRPr lang="es-ES" dirty="0">
              <a:latin typeface="+mn-lt"/>
              <a:cs typeface="Arial" panose="020B0604020202020204" pitchFamily="34" charset="0"/>
            </a:endParaRPr>
          </a:p>
          <a:p>
            <a:r>
              <a:rPr lang="es-ES" dirty="0">
                <a:latin typeface="+mn-lt"/>
                <a:cs typeface="Arial" panose="020B0604020202020204" pitchFamily="34" charset="0"/>
              </a:rPr>
              <a:t>Por ejemplo, si estamos tratando con pedidos de poco tamaño pero muy numerosos, se multiplica el número de desplazamientos y de operaciones necesarias para prepararlos.</a:t>
            </a:r>
          </a:p>
          <a:p>
            <a:endParaRPr lang="es-ES" dirty="0">
              <a:latin typeface="+mn-lt"/>
              <a:cs typeface="Arial" panose="020B0604020202020204" pitchFamily="34" charset="0"/>
            </a:endParaRPr>
          </a:p>
          <a:p>
            <a:r>
              <a:rPr lang="es-ES" b="1" dirty="0">
                <a:latin typeface="+mn-lt"/>
                <a:cs typeface="Arial" panose="020B0604020202020204" pitchFamily="34" charset="0"/>
              </a:rPr>
              <a:t>4. Operativa de </a:t>
            </a:r>
            <a:r>
              <a:rPr lang="es-ES" b="1" dirty="0" err="1">
                <a:latin typeface="+mn-lt"/>
                <a:cs typeface="Arial" panose="020B0604020202020204" pitchFamily="34" charset="0"/>
              </a:rPr>
              <a:t>picking</a:t>
            </a:r>
            <a:r>
              <a:rPr lang="es-ES" b="1" dirty="0">
                <a:latin typeface="+mn-lt"/>
                <a:cs typeface="Arial" panose="020B0604020202020204" pitchFamily="34" charset="0"/>
              </a:rPr>
              <a:t> y preparación de pedidos</a:t>
            </a:r>
          </a:p>
          <a:p>
            <a:r>
              <a:rPr lang="es-ES" dirty="0">
                <a:latin typeface="+mn-lt"/>
                <a:cs typeface="Arial" panose="020B0604020202020204" pitchFamily="34" charset="0"/>
              </a:rPr>
              <a:t>El método de preparación de pedidos influye de manera directa en el </a:t>
            </a:r>
            <a:r>
              <a:rPr lang="es-ES" dirty="0" err="1">
                <a:latin typeface="+mn-lt"/>
                <a:cs typeface="Arial" panose="020B0604020202020204" pitchFamily="34" charset="0"/>
              </a:rPr>
              <a:t>layout</a:t>
            </a:r>
            <a:r>
              <a:rPr lang="es-ES" dirty="0">
                <a:latin typeface="+mn-lt"/>
                <a:cs typeface="Arial" panose="020B0604020202020204" pitchFamily="34" charset="0"/>
              </a:rPr>
              <a:t> del almacén, pero también en los equipos necesarios para extraer y trasladar las cargas y en el tipo de estanterías que instalar. Por ejemplo, en este sentido, hay que valorar:</a:t>
            </a:r>
          </a:p>
          <a:p>
            <a:endParaRPr lang="es-ES" dirty="0">
              <a:latin typeface="+mn-lt"/>
              <a:cs typeface="Arial" panose="020B0604020202020204" pitchFamily="34" charset="0"/>
            </a:endParaRPr>
          </a:p>
          <a:p>
            <a:r>
              <a:rPr lang="es-ES" dirty="0">
                <a:latin typeface="+mn-lt"/>
                <a:cs typeface="Arial" panose="020B0604020202020204" pitchFamily="34" charset="0"/>
              </a:rPr>
              <a:t>La altura del almacén: suele ser una medida común para incrementar la capacidad de almacenaje, pero manipular cargas en altura es más costoso desde el punto de vista del </a:t>
            </a:r>
            <a:r>
              <a:rPr lang="es-ES" dirty="0" err="1">
                <a:latin typeface="+mn-lt"/>
                <a:cs typeface="Arial" panose="020B0604020202020204" pitchFamily="34" charset="0"/>
              </a:rPr>
              <a:t>picking</a:t>
            </a:r>
            <a:r>
              <a:rPr lang="es-ES" dirty="0">
                <a:latin typeface="+mn-lt"/>
                <a:cs typeface="Arial" panose="020B0604020202020204" pitchFamily="34" charset="0"/>
              </a:rPr>
              <a:t> (la sola elevación ya supone tiempo añadido a las operaciones).</a:t>
            </a:r>
          </a:p>
          <a:p>
            <a:r>
              <a:rPr lang="es-ES" dirty="0">
                <a:latin typeface="+mn-lt"/>
                <a:cs typeface="Arial" panose="020B0604020202020204" pitchFamily="34" charset="0"/>
              </a:rPr>
              <a:t>Sistemas de asistencia a la preparación de pedidos: si se cuenta con máquinas de embalaje (enfardadoras o paletizadoras) o con dispositivos de </a:t>
            </a:r>
            <a:r>
              <a:rPr lang="es-ES" dirty="0" err="1">
                <a:latin typeface="+mn-lt"/>
                <a:cs typeface="Arial" panose="020B0604020202020204" pitchFamily="34" charset="0"/>
              </a:rPr>
              <a:t>picking</a:t>
            </a:r>
            <a:r>
              <a:rPr lang="es-ES" dirty="0">
                <a:latin typeface="+mn-lt"/>
                <a:cs typeface="Arial" panose="020B0604020202020204" pitchFamily="34" charset="0"/>
              </a:rPr>
              <a:t> por voz o por luz, se incrementará la productividad global de cada fase de </a:t>
            </a:r>
            <a:r>
              <a:rPr lang="es-ES" dirty="0" err="1">
                <a:latin typeface="+mn-lt"/>
                <a:cs typeface="Arial" panose="020B0604020202020204" pitchFamily="34" charset="0"/>
              </a:rPr>
              <a:t>picking</a:t>
            </a:r>
            <a:r>
              <a:rPr lang="es-ES" dirty="0">
                <a:latin typeface="+mn-lt"/>
                <a:cs typeface="Arial" panose="020B0604020202020204" pitchFamily="34" charset="0"/>
              </a:rPr>
              <a:t>.</a:t>
            </a:r>
          </a:p>
          <a:p>
            <a:r>
              <a:rPr lang="es-ES" b="1" dirty="0">
                <a:latin typeface="+mn-lt"/>
                <a:cs typeface="Arial" panose="020B0604020202020204" pitchFamily="34" charset="0"/>
              </a:rPr>
              <a:t>5. Localización del almacén</a:t>
            </a:r>
          </a:p>
          <a:p>
            <a:r>
              <a:rPr lang="es-ES" dirty="0">
                <a:latin typeface="+mn-lt"/>
                <a:cs typeface="Arial" panose="020B0604020202020204" pitchFamily="34" charset="0"/>
              </a:rPr>
              <a:t>Por supuesto, el lugar donde se ubique también influye en los costos del almacén. Por ejemplo, la concentración logística en ciertos puntos geográficos como en los alrededores de las grandes ciudades está empujando al alza el precio del suelo.</a:t>
            </a:r>
          </a:p>
          <a:p>
            <a:endParaRPr lang="es-ES" dirty="0">
              <a:latin typeface="+mn-lt"/>
              <a:cs typeface="Arial" panose="020B0604020202020204" pitchFamily="34" charset="0"/>
            </a:endParaRPr>
          </a:p>
          <a:p>
            <a:r>
              <a:rPr lang="es-ES" dirty="0">
                <a:latin typeface="+mn-lt"/>
                <a:cs typeface="Arial" panose="020B0604020202020204" pitchFamily="34" charset="0"/>
              </a:rPr>
              <a:t>El reto de minimizar costos en un entorno logístico complejo</a:t>
            </a:r>
          </a:p>
          <a:p>
            <a:r>
              <a:rPr lang="es-ES" dirty="0">
                <a:latin typeface="+mn-lt"/>
                <a:cs typeface="Arial" panose="020B0604020202020204" pitchFamily="34" charset="0"/>
              </a:rPr>
              <a:t>Reducir los gastos logísticos es una tarea compleja que debe realizarse desde un punto de vista integral. Si no, el riesgo que se corre es que parezca que estás minimizando costos por un lado y estos aumenten en otro punto de la cadena de suministro.</a:t>
            </a:r>
          </a:p>
          <a:p>
            <a:endParaRPr lang="es-ES" dirty="0">
              <a:latin typeface="+mn-lt"/>
              <a:cs typeface="Arial" panose="020B0604020202020204" pitchFamily="34" charset="0"/>
            </a:endParaRPr>
          </a:p>
          <a:p>
            <a:r>
              <a:rPr lang="es-ES" dirty="0">
                <a:latin typeface="+mn-lt"/>
                <a:cs typeface="Arial" panose="020B0604020202020204" pitchFamily="34" charset="0"/>
              </a:rPr>
              <a:t>Por ejemplo, desde el punto de vista de la gestión de compras, puede parecer más rentable conseguir mejores precios por compras en grandes volúmenes, pero luego este aumento de stock eleva el costo de mantenimiento y almacenaje por otro lado.</a:t>
            </a:r>
          </a:p>
          <a:p>
            <a:endParaRPr lang="es-ES" dirty="0">
              <a:latin typeface="+mn-lt"/>
              <a:cs typeface="Arial" panose="020B0604020202020204" pitchFamily="34" charset="0"/>
            </a:endParaRPr>
          </a:p>
          <a:p>
            <a:r>
              <a:rPr lang="es-ES" dirty="0">
                <a:latin typeface="+mn-lt"/>
                <a:cs typeface="Arial" panose="020B0604020202020204" pitchFamily="34" charset="0"/>
              </a:rPr>
              <a:t>Conocer las variables con más impacto en los costos del almacenamiento es el primer paso para tratar de contenerlos. No en vano, ocupan un lugar importante dentro de las posibilidades de optimización de la cadena de suministro.</a:t>
            </a:r>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51</a:t>
            </a:fld>
            <a:endParaRPr lang="es-PE"/>
          </a:p>
        </p:txBody>
      </p:sp>
    </p:spTree>
    <p:extLst>
      <p:ext uri="{BB962C8B-B14F-4D97-AF65-F5344CB8AC3E}">
        <p14:creationId xmlns:p14="http://schemas.microsoft.com/office/powerpoint/2010/main" val="2390044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En la imagen se puede ver la productividad por m2 de dos almacenes de la misma empresa. El almacén de Atocongo tuvo un máximo de 18.4 soles por m2 y en cambio en el Almacén de Condorcoha se llegó a un pico de 22.5 soles por m2 en marzo. Algo afectó la productividad de los procesos en el almacén de </a:t>
            </a:r>
            <a:r>
              <a:rPr lang="es-ES" dirty="0" err="1">
                <a:latin typeface="Arial" panose="020B0604020202020204" pitchFamily="34" charset="0"/>
                <a:cs typeface="Arial" panose="020B0604020202020204" pitchFamily="34" charset="0"/>
              </a:rPr>
              <a:t>Condocrcocha</a:t>
            </a:r>
            <a:r>
              <a:rPr lang="es-ES" dirty="0">
                <a:latin typeface="Arial" panose="020B0604020202020204" pitchFamily="34" charset="0"/>
                <a:cs typeface="Arial" panose="020B0604020202020204" pitchFamily="34" charset="0"/>
              </a:rPr>
              <a:t> en los meses de marzo a junio que perjudicó sus estándares.</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52</a:t>
            </a:fld>
            <a:endParaRPr lang="es-PE"/>
          </a:p>
        </p:txBody>
      </p:sp>
    </p:spTree>
    <p:extLst>
      <p:ext uri="{BB962C8B-B14F-4D97-AF65-F5344CB8AC3E}">
        <p14:creationId xmlns:p14="http://schemas.microsoft.com/office/powerpoint/2010/main" val="508825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53</a:t>
            </a:fld>
            <a:endParaRPr lang="es-PE"/>
          </a:p>
        </p:txBody>
      </p:sp>
    </p:spTree>
    <p:extLst>
      <p:ext uri="{BB962C8B-B14F-4D97-AF65-F5344CB8AC3E}">
        <p14:creationId xmlns:p14="http://schemas.microsoft.com/office/powerpoint/2010/main" val="16550953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54</a:t>
            </a:fld>
            <a:endParaRPr lang="es-PE"/>
          </a:p>
        </p:txBody>
      </p:sp>
    </p:spTree>
    <p:extLst>
      <p:ext uri="{BB962C8B-B14F-4D97-AF65-F5344CB8AC3E}">
        <p14:creationId xmlns:p14="http://schemas.microsoft.com/office/powerpoint/2010/main" val="16724129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55</a:t>
            </a:fld>
            <a:endParaRPr lang="es-PE"/>
          </a:p>
        </p:txBody>
      </p:sp>
    </p:spTree>
    <p:extLst>
      <p:ext uri="{BB962C8B-B14F-4D97-AF65-F5344CB8AC3E}">
        <p14:creationId xmlns:p14="http://schemas.microsoft.com/office/powerpoint/2010/main" val="40757244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pPr marL="228600" indent="-228600" rtl="0">
              <a:buFont typeface="+mj-lt"/>
              <a:buAutoNum type="arabicPeriod"/>
            </a:pPr>
            <a:endParaRPr lang="es-PE" sz="1200" b="0" dirty="0">
              <a:effectLst/>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57</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Arial" panose="020B0604020202020204" pitchFamily="34" charset="0"/>
                <a:ea typeface="+mn-ea"/>
                <a:cs typeface="Arial" panose="020B0604020202020204" pitchFamily="34" charset="0"/>
              </a:rPr>
              <a:t> </a:t>
            </a:r>
          </a:p>
          <a:p>
            <a:endParaRPr lang="es-PE" sz="12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59</a:t>
            </a:fld>
            <a:endParaRPr lang="es-PE"/>
          </a:p>
        </p:txBody>
      </p:sp>
    </p:spTree>
    <p:extLst>
      <p:ext uri="{BB962C8B-B14F-4D97-AF65-F5344CB8AC3E}">
        <p14:creationId xmlns:p14="http://schemas.microsoft.com/office/powerpoint/2010/main" val="184904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46603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latin typeface="+mn-lt"/>
                <a:cs typeface="Arial" panose="020B0604020202020204" pitchFamily="34" charset="0"/>
              </a:rPr>
              <a:t>Si se trabaja con productos que requieren refrigeración, el almacén debe ser refrigerado. Si el producto son bobinas de acero de 10 toneladas de peso promedio, el almacenamiento es en el piso. Si se trabaja en un centro de distribución farmacéutico seguramente se requieren estanterías.</a:t>
            </a: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425194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1260372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1944"/>
                </a:solidFill>
                <a:effectLst/>
                <a:highlight>
                  <a:srgbClr val="FFFFFF"/>
                </a:highlight>
                <a:latin typeface="Inter SemiBold 2"/>
              </a:rPr>
              <a:t>1. </a:t>
            </a:r>
            <a:r>
              <a:rPr lang="es-ES" b="1" i="0" dirty="0">
                <a:solidFill>
                  <a:srgbClr val="001944"/>
                </a:solidFill>
                <a:effectLst/>
                <a:highlight>
                  <a:srgbClr val="FFFFFF"/>
                </a:highlight>
                <a:latin typeface="+mn-lt"/>
              </a:rPr>
              <a:t>Según su ubicación y la actividad que realicen</a:t>
            </a:r>
          </a:p>
          <a:p>
            <a:pPr algn="l"/>
            <a:r>
              <a:rPr lang="es-ES" b="0" i="0" dirty="0">
                <a:solidFill>
                  <a:srgbClr val="001944"/>
                </a:solidFill>
                <a:effectLst/>
                <a:highlight>
                  <a:srgbClr val="FFFFFF"/>
                </a:highlight>
                <a:latin typeface="+mn-lt"/>
              </a:rPr>
              <a:t>Según dónde estén situados y su función logística, se pueden dividir los almacenes en las categorías siguientes:</a:t>
            </a:r>
          </a:p>
          <a:p>
            <a:pPr marL="0" indent="0" algn="l">
              <a:buFont typeface="Arial" panose="020B0604020202020204" pitchFamily="34" charset="0"/>
              <a:buNone/>
            </a:pPr>
            <a:endParaRPr lang="es-ES" b="0" i="0" dirty="0">
              <a:solidFill>
                <a:srgbClr val="001944"/>
              </a:solidFill>
              <a:effectLst/>
              <a:highlight>
                <a:srgbClr val="FFFFFF"/>
              </a:highlight>
              <a:latin typeface="+mn-lt"/>
            </a:endParaRPr>
          </a:p>
          <a:p>
            <a:pPr marL="171450" indent="-171450" algn="l">
              <a:buFont typeface="Arial" panose="020B0604020202020204" pitchFamily="34" charset="0"/>
              <a:buChar char="•"/>
            </a:pPr>
            <a:r>
              <a:rPr lang="es-ES" sz="1100" b="1" i="0" dirty="0">
                <a:solidFill>
                  <a:srgbClr val="FF0000"/>
                </a:solidFill>
                <a:effectLst/>
                <a:highlight>
                  <a:srgbClr val="FFFFFF"/>
                </a:highlight>
                <a:latin typeface="+mn-lt"/>
              </a:rPr>
              <a:t>Almacén de aprovisionamiento</a:t>
            </a:r>
          </a:p>
          <a:p>
            <a:pPr marL="0" indent="0" algn="l">
              <a:buFont typeface="Arial" panose="020B0604020202020204" pitchFamily="34" charset="0"/>
              <a:buNone/>
            </a:pPr>
            <a:r>
              <a:rPr lang="es-ES" sz="1100" b="0" i="0" dirty="0">
                <a:solidFill>
                  <a:srgbClr val="001944"/>
                </a:solidFill>
                <a:effectLst/>
                <a:highlight>
                  <a:srgbClr val="FFFFFF"/>
                </a:highlight>
                <a:latin typeface="+mn-lt"/>
              </a:rPr>
              <a:t>Es aquel en el que se almacenan las materias primas o cualquier tipo de recurso necesario para </a:t>
            </a:r>
            <a:r>
              <a:rPr lang="es-ES" sz="1100" b="1" i="0" dirty="0">
                <a:solidFill>
                  <a:srgbClr val="001944"/>
                </a:solidFill>
                <a:effectLst/>
                <a:highlight>
                  <a:srgbClr val="FFFFFF"/>
                </a:highlight>
                <a:latin typeface="+mn-lt"/>
              </a:rPr>
              <a:t>abastecer el proceso de producción de un determinado producto. </a:t>
            </a:r>
            <a:r>
              <a:rPr lang="es-ES" sz="1100" b="0" i="0" dirty="0">
                <a:solidFill>
                  <a:srgbClr val="001944"/>
                </a:solidFill>
                <a:effectLst/>
                <a:highlight>
                  <a:srgbClr val="FFFFFF"/>
                </a:highlight>
                <a:latin typeface="+mn-lt"/>
              </a:rPr>
              <a:t>Su función es garantizar estos recursos necesarios para mantener la producción, por eso lo más común es que estén cerca de la fábrica. </a:t>
            </a:r>
          </a:p>
          <a:p>
            <a:pPr marL="0" indent="0" algn="l">
              <a:buFont typeface="Arial" panose="020B0604020202020204" pitchFamily="34" charset="0"/>
              <a:buNone/>
            </a:pPr>
            <a:r>
              <a:rPr lang="es-ES" b="0" i="0" dirty="0">
                <a:solidFill>
                  <a:srgbClr val="001944"/>
                </a:solidFill>
                <a:effectLst/>
                <a:highlight>
                  <a:srgbClr val="FFFFFF"/>
                </a:highlight>
                <a:latin typeface="+mn-lt"/>
              </a:rPr>
              <a:t> </a:t>
            </a:r>
          </a:p>
          <a:p>
            <a:pPr marL="171450" indent="-171450" algn="l">
              <a:buFont typeface="Arial" panose="020B0604020202020204" pitchFamily="34" charset="0"/>
              <a:buChar char="•"/>
            </a:pPr>
            <a:r>
              <a:rPr lang="es-ES" b="1" i="0" dirty="0">
                <a:solidFill>
                  <a:srgbClr val="001944"/>
                </a:solidFill>
                <a:effectLst/>
                <a:highlight>
                  <a:srgbClr val="FFFFFF"/>
                </a:highlight>
                <a:latin typeface="+mn-lt"/>
              </a:rPr>
              <a:t>Almacén central</a:t>
            </a:r>
          </a:p>
          <a:p>
            <a:pPr marL="0" indent="0" algn="l">
              <a:buFont typeface="Arial" panose="020B0604020202020204" pitchFamily="34" charset="0"/>
              <a:buNone/>
            </a:pPr>
            <a:r>
              <a:rPr lang="es-ES" b="0" i="0" dirty="0">
                <a:solidFill>
                  <a:srgbClr val="001944"/>
                </a:solidFill>
                <a:effectLst/>
                <a:highlight>
                  <a:srgbClr val="FFFFFF"/>
                </a:highlight>
                <a:latin typeface="+mn-lt"/>
              </a:rPr>
              <a:t>Se usa para concentrar el almacenamiento para luego derivar mercancías, por lo que está ubicado cerca al centro de fabricación.</a:t>
            </a:r>
          </a:p>
          <a:p>
            <a:pPr marL="0" indent="0" algn="l">
              <a:buFont typeface="Arial" panose="020B0604020202020204" pitchFamily="34" charset="0"/>
              <a:buNone/>
            </a:pPr>
            <a:r>
              <a:rPr lang="es-ES" b="0" i="0" dirty="0">
                <a:solidFill>
                  <a:srgbClr val="001944"/>
                </a:solidFill>
                <a:effectLst/>
                <a:highlight>
                  <a:srgbClr val="FFFFFF"/>
                </a:highlight>
                <a:latin typeface="+mn-lt"/>
              </a:rPr>
              <a:t> </a:t>
            </a:r>
          </a:p>
          <a:p>
            <a:pPr marL="171450" indent="-171450" algn="l">
              <a:buFont typeface="Arial" panose="020B0604020202020204" pitchFamily="34" charset="0"/>
              <a:buChar char="•"/>
            </a:pPr>
            <a:r>
              <a:rPr lang="es-ES" b="1" i="0" dirty="0">
                <a:solidFill>
                  <a:srgbClr val="001944"/>
                </a:solidFill>
                <a:effectLst/>
                <a:highlight>
                  <a:srgbClr val="FFFFFF"/>
                </a:highlight>
                <a:latin typeface="+mn-lt"/>
              </a:rPr>
              <a:t>Almacén de distribución</a:t>
            </a:r>
          </a:p>
          <a:p>
            <a:pPr marL="0" indent="0" algn="l">
              <a:buFont typeface="Arial" panose="020B0604020202020204" pitchFamily="34" charset="0"/>
              <a:buNone/>
            </a:pPr>
            <a:r>
              <a:rPr lang="es-ES" b="0" i="0" dirty="0">
                <a:solidFill>
                  <a:srgbClr val="001944"/>
                </a:solidFill>
                <a:effectLst/>
                <a:highlight>
                  <a:srgbClr val="FFFFFF"/>
                </a:highlight>
                <a:latin typeface="+mn-lt"/>
              </a:rPr>
              <a:t>También llamado regional, este tipo de almacén suele estar ubicado en un lugar cercano al punto de consumo o cliente final para </a:t>
            </a:r>
            <a:r>
              <a:rPr lang="es-ES" b="1" i="0" dirty="0">
                <a:solidFill>
                  <a:srgbClr val="001944"/>
                </a:solidFill>
                <a:effectLst/>
                <a:highlight>
                  <a:srgbClr val="FFFFFF"/>
                </a:highlight>
                <a:latin typeface="+mn-lt"/>
              </a:rPr>
              <a:t>dar cobertura a una zona geográfica específica, </a:t>
            </a:r>
            <a:r>
              <a:rPr lang="es-ES" b="0" i="0" dirty="0">
                <a:solidFill>
                  <a:srgbClr val="001944"/>
                </a:solidFill>
                <a:effectLst/>
                <a:highlight>
                  <a:srgbClr val="FFFFFF"/>
                </a:highlight>
                <a:latin typeface="+mn-lt"/>
              </a:rPr>
              <a:t>de manera que dentro de ella se pueda garantizar el abastecimiento y proceder a una </a:t>
            </a:r>
            <a:r>
              <a:rPr lang="es-ES" b="1" i="0" dirty="0">
                <a:solidFill>
                  <a:srgbClr val="001944"/>
                </a:solidFill>
                <a:effectLst/>
                <a:highlight>
                  <a:srgbClr val="FFFFFF"/>
                </a:highlight>
                <a:latin typeface="+mn-lt"/>
              </a:rPr>
              <a:t>distribución rápida de los productos. </a:t>
            </a:r>
            <a:endParaRPr lang="es-ES" b="0" i="0" dirty="0">
              <a:solidFill>
                <a:srgbClr val="001944"/>
              </a:solidFill>
              <a:effectLst/>
              <a:highlight>
                <a:srgbClr val="FFFFFF"/>
              </a:highlight>
              <a:latin typeface="+mn-lt"/>
            </a:endParaRPr>
          </a:p>
          <a:p>
            <a:pPr marL="0" indent="0" algn="l">
              <a:buFont typeface="Arial" panose="020B0604020202020204" pitchFamily="34" charset="0"/>
              <a:buNone/>
            </a:pPr>
            <a:endParaRPr lang="es-ES" b="0" i="0" dirty="0">
              <a:solidFill>
                <a:srgbClr val="001944"/>
              </a:solidFill>
              <a:effectLst/>
              <a:highlight>
                <a:srgbClr val="FFFFFF"/>
              </a:highlight>
              <a:latin typeface="+mn-lt"/>
            </a:endParaRPr>
          </a:p>
          <a:p>
            <a:pPr marL="171450" indent="-171450" algn="l">
              <a:buFont typeface="Arial" panose="020B0604020202020204" pitchFamily="34" charset="0"/>
              <a:buChar char="•"/>
            </a:pPr>
            <a:r>
              <a:rPr lang="es-ES" b="1" i="0" dirty="0">
                <a:solidFill>
                  <a:srgbClr val="001944"/>
                </a:solidFill>
                <a:effectLst/>
                <a:highlight>
                  <a:srgbClr val="FFFFFF"/>
                </a:highlight>
                <a:latin typeface="+mn-lt"/>
              </a:rPr>
              <a:t>Almacén de tránsito</a:t>
            </a:r>
          </a:p>
          <a:p>
            <a:pPr marL="0" indent="0" algn="l">
              <a:buFont typeface="Arial" panose="020B0604020202020204" pitchFamily="34" charset="0"/>
              <a:buNone/>
            </a:pPr>
            <a:r>
              <a:rPr lang="es-ES" b="0" i="0" dirty="0">
                <a:solidFill>
                  <a:srgbClr val="001944"/>
                </a:solidFill>
                <a:effectLst/>
                <a:highlight>
                  <a:srgbClr val="FFFFFF"/>
                </a:highlight>
                <a:latin typeface="+mn-lt"/>
              </a:rPr>
              <a:t>Es un almacén ubicado entre el almacén central y el regional cuando </a:t>
            </a:r>
            <a:r>
              <a:rPr lang="es-ES" b="1" i="0" dirty="0">
                <a:solidFill>
                  <a:srgbClr val="001944"/>
                </a:solidFill>
                <a:effectLst/>
                <a:highlight>
                  <a:srgbClr val="FFFFFF"/>
                </a:highlight>
                <a:latin typeface="+mn-lt"/>
              </a:rPr>
              <a:t>se necesita un punto de almacenaje provisional.</a:t>
            </a:r>
            <a:r>
              <a:rPr lang="es-ES" b="0" i="0" dirty="0">
                <a:solidFill>
                  <a:srgbClr val="001944"/>
                </a:solidFill>
                <a:effectLst/>
                <a:highlight>
                  <a:srgbClr val="FFFFFF"/>
                </a:highlight>
                <a:latin typeface="+mn-lt"/>
              </a:rPr>
              <a:t> Los almacenes de tránsito suelen tener un </a:t>
            </a:r>
            <a:r>
              <a:rPr lang="es-ES" b="1" i="0" dirty="0">
                <a:solidFill>
                  <a:srgbClr val="001944"/>
                </a:solidFill>
                <a:effectLst/>
                <a:highlight>
                  <a:srgbClr val="FFFFFF"/>
                </a:highlight>
                <a:latin typeface="+mn-lt"/>
              </a:rPr>
              <a:t>flujo constante de mercancías</a:t>
            </a:r>
            <a:r>
              <a:rPr lang="es-ES" b="0" i="0" dirty="0">
                <a:solidFill>
                  <a:srgbClr val="001944"/>
                </a:solidFill>
                <a:effectLst/>
                <a:highlight>
                  <a:srgbClr val="FFFFFF"/>
                </a:highlight>
                <a:latin typeface="+mn-lt"/>
              </a:rPr>
              <a:t> y no se acumulan </a:t>
            </a:r>
            <a:r>
              <a:rPr lang="es-ES" b="0" i="1" dirty="0">
                <a:solidFill>
                  <a:srgbClr val="001944"/>
                </a:solidFill>
                <a:effectLst/>
                <a:highlight>
                  <a:srgbClr val="FFFFFF"/>
                </a:highlight>
                <a:latin typeface="+mn-lt"/>
              </a:rPr>
              <a:t>stocks</a:t>
            </a:r>
            <a:r>
              <a:rPr lang="es-ES" b="0" i="0" dirty="0">
                <a:solidFill>
                  <a:srgbClr val="001944"/>
                </a:solidFill>
                <a:effectLst/>
                <a:highlight>
                  <a:srgbClr val="FFFFFF"/>
                </a:highlight>
                <a:latin typeface="+mn-lt"/>
              </a:rPr>
              <a:t> por mucho tiempo, porque sirven de punto intermedio o para </a:t>
            </a:r>
            <a:r>
              <a:rPr lang="es-ES" b="1" i="0" dirty="0">
                <a:solidFill>
                  <a:srgbClr val="001944"/>
                </a:solidFill>
                <a:effectLst/>
                <a:highlight>
                  <a:srgbClr val="FFFFFF"/>
                </a:highlight>
                <a:latin typeface="+mn-lt"/>
              </a:rPr>
              <a:t>facilitar el agrupamiento de mercancías</a:t>
            </a:r>
            <a:r>
              <a:rPr lang="es-ES" b="0" i="0" dirty="0">
                <a:solidFill>
                  <a:srgbClr val="001944"/>
                </a:solidFill>
                <a:effectLst/>
                <a:highlight>
                  <a:srgbClr val="FFFFFF"/>
                </a:highlight>
                <a:latin typeface="+mn-lt"/>
              </a:rPr>
              <a:t> que serán enviadas a un mismo destino. Son muy utilizados para la logística de comercio electrónico.</a:t>
            </a:r>
          </a:p>
          <a:p>
            <a:pPr marL="0" indent="0" algn="l">
              <a:buFont typeface="Arial" panose="020B0604020202020204" pitchFamily="34" charset="0"/>
              <a:buNone/>
            </a:pPr>
            <a:endParaRPr lang="es-ES" b="0" i="0" dirty="0">
              <a:solidFill>
                <a:srgbClr val="001944"/>
              </a:solidFill>
              <a:effectLst/>
              <a:highlight>
                <a:srgbClr val="FFFFFF"/>
              </a:highlight>
              <a:latin typeface="+mn-lt"/>
            </a:endParaRPr>
          </a:p>
          <a:p>
            <a:pPr marL="171450" indent="-171450" algn="l">
              <a:buFont typeface="Arial" panose="020B0604020202020204" pitchFamily="34" charset="0"/>
              <a:buChar char="•"/>
            </a:pPr>
            <a:r>
              <a:rPr lang="es-ES" b="1" i="0" dirty="0">
                <a:solidFill>
                  <a:srgbClr val="001944"/>
                </a:solidFill>
                <a:effectLst/>
                <a:highlight>
                  <a:srgbClr val="FFFFFF"/>
                </a:highlight>
                <a:latin typeface="+mn-lt"/>
              </a:rPr>
              <a:t>Almacén temporal</a:t>
            </a:r>
          </a:p>
          <a:p>
            <a:pPr marL="0" indent="0" algn="l">
              <a:buFont typeface="Arial" panose="020B0604020202020204" pitchFamily="34" charset="0"/>
              <a:buNone/>
            </a:pPr>
            <a:r>
              <a:rPr lang="es-ES" b="0" i="0" dirty="0">
                <a:solidFill>
                  <a:srgbClr val="001944"/>
                </a:solidFill>
                <a:effectLst/>
                <a:highlight>
                  <a:srgbClr val="FFFFFF"/>
                </a:highlight>
                <a:latin typeface="+mn-lt"/>
              </a:rPr>
              <a:t>Aquel que se utiliza para almacenar mercancía temporalmente </a:t>
            </a:r>
            <a:r>
              <a:rPr lang="es-ES" b="1" i="0" dirty="0">
                <a:solidFill>
                  <a:srgbClr val="001944"/>
                </a:solidFill>
                <a:effectLst/>
                <a:highlight>
                  <a:srgbClr val="FFFFFF"/>
                </a:highlight>
                <a:latin typeface="+mn-lt"/>
              </a:rPr>
              <a:t>en casos de picos de demanda.</a:t>
            </a:r>
            <a:r>
              <a:rPr lang="es-ES" b="0" i="0" dirty="0">
                <a:solidFill>
                  <a:srgbClr val="001944"/>
                </a:solidFill>
                <a:effectLst/>
                <a:highlight>
                  <a:srgbClr val="FFFFFF"/>
                </a:highlight>
                <a:latin typeface="+mn-lt"/>
              </a:rPr>
              <a:t> En ellos se almacena el </a:t>
            </a:r>
            <a:r>
              <a:rPr lang="es-ES" b="0" i="1" dirty="0">
                <a:solidFill>
                  <a:srgbClr val="001944"/>
                </a:solidFill>
                <a:effectLst/>
                <a:highlight>
                  <a:srgbClr val="FFFFFF"/>
                </a:highlight>
                <a:latin typeface="+mn-lt"/>
              </a:rPr>
              <a:t>stock</a:t>
            </a:r>
            <a:r>
              <a:rPr lang="es-ES" b="0" i="0" dirty="0">
                <a:solidFill>
                  <a:srgbClr val="001944"/>
                </a:solidFill>
                <a:effectLst/>
                <a:highlight>
                  <a:srgbClr val="FFFFFF"/>
                </a:highlight>
                <a:latin typeface="+mn-lt"/>
              </a:rPr>
              <a:t> de productos de consumo estacional o de temporada, cuya demanda sube solo en momentos puntuales. </a:t>
            </a:r>
          </a:p>
          <a:p>
            <a:pPr algn="l"/>
            <a:endParaRPr lang="es-ES" b="0" i="0" dirty="0">
              <a:solidFill>
                <a:srgbClr val="001944"/>
              </a:solidFill>
              <a:effectLst/>
              <a:highlight>
                <a:srgbClr val="FFFFFF"/>
              </a:highlight>
              <a:latin typeface="+mn-lt"/>
            </a:endParaRPr>
          </a:p>
          <a:p>
            <a:pPr algn="l"/>
            <a:r>
              <a:rPr lang="es-ES" b="0" i="0" dirty="0">
                <a:solidFill>
                  <a:srgbClr val="001944"/>
                </a:solidFill>
                <a:effectLst/>
                <a:highlight>
                  <a:srgbClr val="FFFFFF"/>
                </a:highlight>
                <a:latin typeface="+mn-lt"/>
              </a:rPr>
              <a:t>2. </a:t>
            </a:r>
            <a:r>
              <a:rPr lang="es-ES" b="1" i="0" dirty="0">
                <a:solidFill>
                  <a:srgbClr val="001944"/>
                </a:solidFill>
                <a:effectLst/>
                <a:highlight>
                  <a:srgbClr val="FFFFFF"/>
                </a:highlight>
                <a:latin typeface="+mn-lt"/>
              </a:rPr>
              <a:t>Según el tipo de recinto: </a:t>
            </a:r>
            <a:r>
              <a:rPr lang="es-ES" b="0" i="0" dirty="0">
                <a:solidFill>
                  <a:srgbClr val="001944"/>
                </a:solidFill>
                <a:effectLst/>
                <a:highlight>
                  <a:srgbClr val="FFFFFF"/>
                </a:highlight>
                <a:latin typeface="+mn-lt"/>
              </a:rPr>
              <a:t>almacenes de interior y de exterior.</a:t>
            </a:r>
          </a:p>
          <a:p>
            <a:pPr algn="l"/>
            <a:r>
              <a:rPr lang="es-ES" b="1" i="0" dirty="0">
                <a:solidFill>
                  <a:srgbClr val="001944"/>
                </a:solidFill>
                <a:effectLst/>
                <a:highlight>
                  <a:srgbClr val="FFFFFF"/>
                </a:highlight>
                <a:latin typeface="+mn-lt"/>
              </a:rPr>
              <a:t>Almacén cubierto o de interior,</a:t>
            </a:r>
            <a:r>
              <a:rPr lang="es-ES" b="0" i="0" dirty="0">
                <a:solidFill>
                  <a:srgbClr val="001944"/>
                </a:solidFill>
                <a:effectLst/>
                <a:highlight>
                  <a:srgbClr val="FFFFFF"/>
                </a:highlight>
                <a:latin typeface="+mn-lt"/>
              </a:rPr>
              <a:t> en los que la mercancía permanece bajo techo protegida de las inclemencias del clima.</a:t>
            </a:r>
          </a:p>
          <a:p>
            <a:pPr algn="l"/>
            <a:r>
              <a:rPr lang="es-ES" b="1" i="0" dirty="0">
                <a:solidFill>
                  <a:srgbClr val="001944"/>
                </a:solidFill>
                <a:effectLst/>
                <a:highlight>
                  <a:srgbClr val="FFFFFF"/>
                </a:highlight>
                <a:latin typeface="+mn-lt"/>
              </a:rPr>
              <a:t>Almacén de exterior o abierto, </a:t>
            </a:r>
            <a:r>
              <a:rPr lang="es-ES" b="0" i="0" dirty="0">
                <a:solidFill>
                  <a:srgbClr val="001944"/>
                </a:solidFill>
                <a:effectLst/>
                <a:highlight>
                  <a:srgbClr val="FFFFFF"/>
                </a:highlight>
                <a:latin typeface="+mn-lt"/>
              </a:rPr>
              <a:t>la mercancía se almacena al aire libre, simplemente dentro de un recinto señalizado.</a:t>
            </a:r>
          </a:p>
          <a:p>
            <a:pPr algn="l"/>
            <a:r>
              <a:rPr lang="es-ES" b="0" i="0" dirty="0">
                <a:solidFill>
                  <a:srgbClr val="001944"/>
                </a:solidFill>
                <a:effectLst/>
                <a:highlight>
                  <a:srgbClr val="FFFFFF"/>
                </a:highlight>
                <a:latin typeface="+mn-lt"/>
              </a:rPr>
              <a:t> </a:t>
            </a:r>
          </a:p>
          <a:p>
            <a:pPr algn="l"/>
            <a:r>
              <a:rPr lang="es-ES" b="0" i="0" dirty="0">
                <a:solidFill>
                  <a:srgbClr val="001944"/>
                </a:solidFill>
                <a:effectLst/>
                <a:highlight>
                  <a:srgbClr val="FFFFFF"/>
                </a:highlight>
                <a:latin typeface="+mn-lt"/>
              </a:rPr>
              <a:t>3. </a:t>
            </a:r>
            <a:r>
              <a:rPr lang="es-ES" b="1" i="0" dirty="0">
                <a:solidFill>
                  <a:srgbClr val="001944"/>
                </a:solidFill>
                <a:effectLst/>
                <a:highlight>
                  <a:srgbClr val="FFFFFF"/>
                </a:highlight>
                <a:latin typeface="+mn-lt"/>
              </a:rPr>
              <a:t>Según el tipo de producto</a:t>
            </a:r>
          </a:p>
          <a:p>
            <a:pPr algn="l"/>
            <a:r>
              <a:rPr lang="es-ES" b="0" i="0" dirty="0">
                <a:solidFill>
                  <a:srgbClr val="001944"/>
                </a:solidFill>
                <a:effectLst/>
                <a:highlight>
                  <a:srgbClr val="FFFFFF"/>
                </a:highlight>
                <a:latin typeface="+mn-lt"/>
              </a:rPr>
              <a:t>En función del producto existen los siguientes tipos:</a:t>
            </a:r>
          </a:p>
          <a:p>
            <a:pPr algn="l"/>
            <a:r>
              <a:rPr lang="es-ES" b="0" i="0" dirty="0">
                <a:solidFill>
                  <a:srgbClr val="001944"/>
                </a:solidFill>
                <a:effectLst/>
                <a:highlight>
                  <a:srgbClr val="FFFFFF"/>
                </a:highlight>
                <a:latin typeface="+mn-lt"/>
              </a:rPr>
              <a:t> </a:t>
            </a:r>
          </a:p>
          <a:p>
            <a:pPr algn="l"/>
            <a:r>
              <a:rPr lang="es-ES" b="1" i="0" dirty="0">
                <a:solidFill>
                  <a:srgbClr val="001944"/>
                </a:solidFill>
                <a:effectLst/>
                <a:highlight>
                  <a:srgbClr val="FFFFFF"/>
                </a:highlight>
                <a:latin typeface="+mn-lt"/>
              </a:rPr>
              <a:t>Almacén de materias primas</a:t>
            </a:r>
          </a:p>
          <a:p>
            <a:pPr algn="l"/>
            <a:r>
              <a:rPr lang="es-ES" b="0" i="0" dirty="0">
                <a:solidFill>
                  <a:srgbClr val="001944"/>
                </a:solidFill>
                <a:effectLst/>
                <a:highlight>
                  <a:srgbClr val="FFFFFF"/>
                </a:highlight>
                <a:latin typeface="+mn-lt"/>
              </a:rPr>
              <a:t>Suele estar muy cerca de los centros de producción, y es habitual que sea además almacenes de aprovisionamiento para mantener las líneas de producción de la industria a la que dan servicio.</a:t>
            </a:r>
          </a:p>
          <a:p>
            <a:pPr algn="l"/>
            <a:r>
              <a:rPr lang="es-ES" b="0" i="0" dirty="0">
                <a:solidFill>
                  <a:srgbClr val="001944"/>
                </a:solidFill>
                <a:effectLst/>
                <a:highlight>
                  <a:srgbClr val="FFFFFF"/>
                </a:highlight>
                <a:latin typeface="+mn-lt"/>
              </a:rPr>
              <a:t> </a:t>
            </a:r>
          </a:p>
          <a:p>
            <a:pPr algn="l"/>
            <a:r>
              <a:rPr lang="es-ES" b="1" i="0" dirty="0">
                <a:solidFill>
                  <a:srgbClr val="001944"/>
                </a:solidFill>
                <a:effectLst/>
                <a:highlight>
                  <a:srgbClr val="FFFFFF"/>
                </a:highlight>
                <a:latin typeface="+mn-lt"/>
              </a:rPr>
              <a:t>Almacén de productos terminados</a:t>
            </a:r>
          </a:p>
          <a:p>
            <a:pPr algn="l"/>
            <a:r>
              <a:rPr lang="es-ES" b="0" i="0" dirty="0">
                <a:solidFill>
                  <a:srgbClr val="001944"/>
                </a:solidFill>
                <a:effectLst/>
                <a:highlight>
                  <a:srgbClr val="FFFFFF"/>
                </a:highlight>
                <a:latin typeface="+mn-lt"/>
              </a:rPr>
              <a:t>Es aquel en el que </a:t>
            </a:r>
            <a:r>
              <a:rPr lang="es-ES" b="1" i="0" dirty="0">
                <a:solidFill>
                  <a:srgbClr val="001944"/>
                </a:solidFill>
                <a:effectLst/>
                <a:highlight>
                  <a:srgbClr val="FFFFFF"/>
                </a:highlight>
                <a:latin typeface="+mn-lt"/>
              </a:rPr>
              <a:t>se acumula el </a:t>
            </a:r>
            <a:r>
              <a:rPr lang="es-ES" b="1" i="1" dirty="0">
                <a:solidFill>
                  <a:srgbClr val="001944"/>
                </a:solidFill>
                <a:effectLst/>
                <a:highlight>
                  <a:srgbClr val="FFFFFF"/>
                </a:highlight>
                <a:latin typeface="+mn-lt"/>
              </a:rPr>
              <a:t>stock</a:t>
            </a:r>
            <a:r>
              <a:rPr lang="es-ES" b="1" i="0" dirty="0">
                <a:solidFill>
                  <a:srgbClr val="001944"/>
                </a:solidFill>
                <a:effectLst/>
                <a:highlight>
                  <a:srgbClr val="FFFFFF"/>
                </a:highlight>
                <a:latin typeface="+mn-lt"/>
              </a:rPr>
              <a:t> de la empresa</a:t>
            </a:r>
            <a:r>
              <a:rPr lang="es-ES" b="0" i="0" dirty="0">
                <a:solidFill>
                  <a:srgbClr val="001944"/>
                </a:solidFill>
                <a:effectLst/>
                <a:highlight>
                  <a:srgbClr val="FFFFFF"/>
                </a:highlight>
                <a:latin typeface="+mn-lt"/>
              </a:rPr>
              <a:t> y es posiblemente el tipo de almacén más común.</a:t>
            </a:r>
          </a:p>
          <a:p>
            <a:pPr algn="l"/>
            <a:r>
              <a:rPr lang="es-ES" b="0" i="0" dirty="0">
                <a:solidFill>
                  <a:srgbClr val="001944"/>
                </a:solidFill>
                <a:effectLst/>
                <a:highlight>
                  <a:srgbClr val="FFFFFF"/>
                </a:highlight>
                <a:latin typeface="+mn-lt"/>
              </a:rPr>
              <a:t> </a:t>
            </a:r>
          </a:p>
          <a:p>
            <a:pPr algn="l"/>
            <a:r>
              <a:rPr lang="es-ES" b="1" i="0" dirty="0">
                <a:solidFill>
                  <a:srgbClr val="001944"/>
                </a:solidFill>
                <a:effectLst/>
                <a:highlight>
                  <a:srgbClr val="FFFFFF"/>
                </a:highlight>
                <a:latin typeface="+mn-lt"/>
              </a:rPr>
              <a:t>Almacén de repuestos y/o accesorios</a:t>
            </a:r>
          </a:p>
          <a:p>
            <a:pPr algn="l"/>
            <a:r>
              <a:rPr lang="es-ES" b="0" i="0" dirty="0">
                <a:solidFill>
                  <a:srgbClr val="001944"/>
                </a:solidFill>
                <a:effectLst/>
                <a:highlight>
                  <a:srgbClr val="FFFFFF"/>
                </a:highlight>
                <a:latin typeface="+mn-lt"/>
              </a:rPr>
              <a:t>Aquí se almacenan las piezas para reparaciones o averías, o para sustitución de elementos dañados o accesorios de los productos principales y son</a:t>
            </a:r>
            <a:r>
              <a:rPr lang="es-ES" b="1" i="0" dirty="0">
                <a:solidFill>
                  <a:srgbClr val="001944"/>
                </a:solidFill>
                <a:effectLst/>
                <a:highlight>
                  <a:srgbClr val="FFFFFF"/>
                </a:highlight>
                <a:latin typeface="+mn-lt"/>
              </a:rPr>
              <a:t> </a:t>
            </a:r>
            <a:r>
              <a:rPr lang="es-ES" b="0" i="0" dirty="0">
                <a:solidFill>
                  <a:srgbClr val="001944"/>
                </a:solidFill>
                <a:effectLst/>
                <a:highlight>
                  <a:srgbClr val="FFFFFF"/>
                </a:highlight>
                <a:latin typeface="+mn-lt"/>
              </a:rPr>
              <a:t>importantes para un buen servicio posventa. </a:t>
            </a:r>
          </a:p>
          <a:p>
            <a:pPr algn="l"/>
            <a:endParaRPr lang="es-ES" b="0" i="0" dirty="0">
              <a:solidFill>
                <a:srgbClr val="001944"/>
              </a:solidFill>
              <a:effectLst/>
              <a:highlight>
                <a:srgbClr val="FFFFFF"/>
              </a:highlight>
              <a:latin typeface="+mn-lt"/>
            </a:endParaRPr>
          </a:p>
          <a:p>
            <a:pPr algn="l"/>
            <a:r>
              <a:rPr lang="es-ES" b="0" i="0" dirty="0">
                <a:solidFill>
                  <a:srgbClr val="001944"/>
                </a:solidFill>
                <a:effectLst/>
                <a:highlight>
                  <a:srgbClr val="FFFFFF"/>
                </a:highlight>
                <a:latin typeface="+mn-lt"/>
              </a:rPr>
              <a:t>4. </a:t>
            </a:r>
            <a:r>
              <a:rPr lang="es-ES" b="1" i="0" dirty="0">
                <a:solidFill>
                  <a:srgbClr val="001944"/>
                </a:solidFill>
                <a:effectLst/>
                <a:highlight>
                  <a:srgbClr val="FFFFFF"/>
                </a:highlight>
                <a:latin typeface="+mn-lt"/>
              </a:rPr>
              <a:t>Según el grado de automatización</a:t>
            </a:r>
          </a:p>
          <a:p>
            <a:pPr algn="l"/>
            <a:r>
              <a:rPr lang="es-ES" b="0" i="0" dirty="0">
                <a:solidFill>
                  <a:srgbClr val="001944"/>
                </a:solidFill>
                <a:effectLst/>
                <a:highlight>
                  <a:srgbClr val="FFFFFF"/>
                </a:highlight>
                <a:latin typeface="+mn-lt"/>
              </a:rPr>
              <a:t>En los </a:t>
            </a:r>
            <a:r>
              <a:rPr lang="es-ES" b="1" i="0" dirty="0">
                <a:solidFill>
                  <a:srgbClr val="001944"/>
                </a:solidFill>
                <a:effectLst/>
                <a:highlight>
                  <a:srgbClr val="FFFFFF"/>
                </a:highlight>
                <a:latin typeface="+mn-lt"/>
              </a:rPr>
              <a:t>almacenes convencionales</a:t>
            </a:r>
            <a:r>
              <a:rPr lang="es-ES" b="0" i="0" dirty="0">
                <a:solidFill>
                  <a:srgbClr val="001944"/>
                </a:solidFill>
                <a:effectLst/>
                <a:highlight>
                  <a:srgbClr val="FFFFFF"/>
                </a:highlight>
                <a:latin typeface="+mn-lt"/>
              </a:rPr>
              <a:t> o con un bajo nivel de automatización se usan algún tipo de carretillas elevadoras que pueden ser contrapesadas o de mástil retráctil, que necesitan menos espacio para operar y alcanzan más alturas en las estanterías metálicas</a:t>
            </a:r>
            <a:r>
              <a:rPr lang="es-ES" b="1" i="0" dirty="0">
                <a:solidFill>
                  <a:srgbClr val="001944"/>
                </a:solidFill>
                <a:effectLst/>
                <a:highlight>
                  <a:srgbClr val="FFFFFF"/>
                </a:highlight>
                <a:latin typeface="+mn-lt"/>
              </a:rPr>
              <a:t>, </a:t>
            </a:r>
            <a:r>
              <a:rPr lang="es-ES" b="0" i="0" dirty="0">
                <a:solidFill>
                  <a:srgbClr val="001944"/>
                </a:solidFill>
                <a:effectLst/>
                <a:highlight>
                  <a:srgbClr val="FFFFFF"/>
                </a:highlight>
                <a:latin typeface="+mn-lt"/>
              </a:rPr>
              <a:t>en cualquier caso, el rango de optimización es limitado.</a:t>
            </a:r>
          </a:p>
          <a:p>
            <a:pPr algn="l"/>
            <a:endParaRPr lang="es-ES" b="1" i="0" dirty="0">
              <a:solidFill>
                <a:srgbClr val="001944"/>
              </a:solidFill>
              <a:effectLst/>
              <a:highlight>
                <a:srgbClr val="FFFFFF"/>
              </a:highligh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001944"/>
                </a:solidFill>
                <a:effectLst/>
                <a:highlight>
                  <a:srgbClr val="FFFFFF"/>
                </a:highlight>
                <a:latin typeface="+mn-lt"/>
              </a:rPr>
              <a:t>En los almacenes automáticos o inteligentes,</a:t>
            </a:r>
            <a:r>
              <a:rPr lang="es-ES" b="0" i="0" dirty="0">
                <a:solidFill>
                  <a:srgbClr val="001944"/>
                </a:solidFill>
                <a:effectLst/>
                <a:highlight>
                  <a:srgbClr val="FFFFFF"/>
                </a:highlight>
                <a:latin typeface="+mn-lt"/>
              </a:rPr>
              <a:t> con un alto nivel de automatización se han implementado sistemas de almacenaje inteligente, con transelevadores para palets o miniloads, dispositivos que recorren los pasillos recogiendo y colocando mercancías en los estantes, con ello se aumenta la productividad y el aprovechamiento del espacio de almacén es máximo.</a:t>
            </a: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3713794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2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BBBE058-85CC-FE42-AA09-275FAF777CBB}"/>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FE2F296A-9195-2F45-B6E6-1694FEA51696}"/>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07</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5B6D2889-380F-5E40-B54B-0CD0302C81C3}"/>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317" userDrawn="1">
          <p15:clr>
            <a:srgbClr val="F26B43"/>
          </p15:clr>
        </p15:guide>
        <p15:guide id="6" pos="431" userDrawn="1">
          <p15:clr>
            <a:srgbClr val="F26B43"/>
          </p15:clr>
        </p15:guide>
        <p15:guide id="7" pos="5465"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emf"/><Relationship Id="rId3" Type="http://schemas.openxmlformats.org/officeDocument/2006/relationships/image" Target="../media/image57.jpe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emf"/></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72.jpeg"/><Relationship Id="rId4" Type="http://schemas.openxmlformats.org/officeDocument/2006/relationships/image" Target="../media/image71.jpe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4.emf"/><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0.emf"/><Relationship Id="rId5" Type="http://schemas.openxmlformats.org/officeDocument/2006/relationships/image" Target="../media/image89.emf"/><Relationship Id="rId10" Type="http://schemas.openxmlformats.org/officeDocument/2006/relationships/image" Target="../media/image94.emf"/><Relationship Id="rId4" Type="http://schemas.openxmlformats.org/officeDocument/2006/relationships/image" Target="../media/image88.emf"/><Relationship Id="rId9" Type="http://schemas.openxmlformats.org/officeDocument/2006/relationships/image" Target="../media/image93.emf"/></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6.emf"/></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6.emf"/></Relationships>
</file>

<file path=ppt/slides/_rels/slide4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6.emf"/></Relationships>
</file>

<file path=ppt/slides/_rels/slide5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06.jpe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109.png"/><Relationship Id="rId4" Type="http://schemas.openxmlformats.org/officeDocument/2006/relationships/image" Target="../media/image108.emf"/></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12.png"/><Relationship Id="rId4" Type="http://schemas.openxmlformats.org/officeDocument/2006/relationships/image" Target="../media/image111.emf"/></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8220B9C-E51F-9543-8C9E-3A2B2DFAB091}"/>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CuadroTexto 10">
            <a:extLst>
              <a:ext uri="{FF2B5EF4-FFF2-40B4-BE49-F238E27FC236}">
                <a16:creationId xmlns:a16="http://schemas.microsoft.com/office/drawing/2014/main" id="{6A3AB25C-D106-BC4E-97B9-0B24EDE6A023}"/>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2" name="Rectángulo 11">
            <a:extLst>
              <a:ext uri="{FF2B5EF4-FFF2-40B4-BE49-F238E27FC236}">
                <a16:creationId xmlns:a16="http://schemas.microsoft.com/office/drawing/2014/main" id="{1BA5D7FF-F4C0-6B4D-9E80-8C42EEE674FB}"/>
              </a:ext>
            </a:extLst>
          </p:cNvPr>
          <p:cNvSpPr/>
          <p:nvPr/>
        </p:nvSpPr>
        <p:spPr>
          <a:xfrm>
            <a:off x="503239" y="2177570"/>
            <a:ext cx="3056852" cy="886397"/>
          </a:xfrm>
          <a:prstGeom prst="rect">
            <a:avLst/>
          </a:prstGeom>
        </p:spPr>
        <p:txBody>
          <a:bodyPr wrap="square" lIns="0" tIns="0" rIns="0" bIns="0">
            <a:spAutoFit/>
          </a:bodyPr>
          <a:lstStyle/>
          <a:p>
            <a:pPr>
              <a:lnSpc>
                <a:spcPct val="90000"/>
              </a:lnSpc>
            </a:pPr>
            <a:r>
              <a:rPr lang="es-PE" sz="3200" dirty="0">
                <a:latin typeface="Graphik-Medium" charset="0"/>
                <a:ea typeface="Graphik-Medium" charset="0"/>
                <a:cs typeface="Graphik-Medium" charset="0"/>
              </a:rPr>
              <a:t>GESTIÓN DE </a:t>
            </a:r>
            <a:r>
              <a:rPr lang="es-PE" sz="3200" b="1" dirty="0">
                <a:latin typeface="Graphik Bold" charset="0"/>
                <a:ea typeface="Graphik Bold" charset="0"/>
                <a:cs typeface="Graphik Bold" charset="0"/>
              </a:rPr>
              <a:t>ALMACENES</a:t>
            </a:r>
          </a:p>
        </p:txBody>
      </p:sp>
      <p:sp>
        <p:nvSpPr>
          <p:cNvPr id="13" name="Rectángulo 12">
            <a:extLst>
              <a:ext uri="{FF2B5EF4-FFF2-40B4-BE49-F238E27FC236}">
                <a16:creationId xmlns:a16="http://schemas.microsoft.com/office/drawing/2014/main" id="{A251B64F-0720-D14E-8C87-B61418EDD02C}"/>
              </a:ext>
            </a:extLst>
          </p:cNvPr>
          <p:cNvSpPr/>
          <p:nvPr/>
        </p:nvSpPr>
        <p:spPr>
          <a:xfrm>
            <a:off x="503238" y="3219842"/>
            <a:ext cx="2845526" cy="1912062"/>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 sz="950" dirty="0">
                <a:latin typeface="Graphik-Medium" charset="0"/>
              </a:rPr>
              <a:t>Gestión de almacenes</a:t>
            </a:r>
          </a:p>
          <a:p>
            <a:pPr marL="177800" indent="-177800">
              <a:lnSpc>
                <a:spcPct val="120000"/>
              </a:lnSpc>
              <a:buClr>
                <a:srgbClr val="C42E91"/>
              </a:buClr>
              <a:buSzPct val="100000"/>
              <a:buFont typeface="Arial"/>
              <a:buChar char="•"/>
            </a:pPr>
            <a:r>
              <a:rPr lang="es-ES" sz="950" dirty="0">
                <a:latin typeface="Graphik-Medium" charset="0"/>
              </a:rPr>
              <a:t>Clases de almacenes</a:t>
            </a:r>
          </a:p>
          <a:p>
            <a:pPr marL="177800" indent="-177800">
              <a:lnSpc>
                <a:spcPct val="120000"/>
              </a:lnSpc>
              <a:buClr>
                <a:srgbClr val="C42E91"/>
              </a:buClr>
              <a:buSzPct val="100000"/>
              <a:buFont typeface="Arial"/>
              <a:buChar char="•"/>
            </a:pPr>
            <a:r>
              <a:rPr lang="es-ES" sz="950" dirty="0">
                <a:latin typeface="Graphik-Medium" charset="0"/>
              </a:rPr>
              <a:t>Ubicación de los almacenes de materiales y producto terminado</a:t>
            </a:r>
          </a:p>
          <a:p>
            <a:pPr marL="177800" indent="-177800">
              <a:lnSpc>
                <a:spcPct val="120000"/>
              </a:lnSpc>
              <a:buClr>
                <a:srgbClr val="C42E91"/>
              </a:buClr>
              <a:buSzPct val="100000"/>
              <a:buFont typeface="Arial"/>
              <a:buChar char="•"/>
            </a:pPr>
            <a:r>
              <a:rPr lang="es-ES" sz="950" dirty="0">
                <a:latin typeface="Graphik-Medium" charset="0"/>
              </a:rPr>
              <a:t>Catálogo de materiales por clase de almacén </a:t>
            </a:r>
          </a:p>
          <a:p>
            <a:pPr marL="177800" indent="-177800">
              <a:lnSpc>
                <a:spcPct val="120000"/>
              </a:lnSpc>
              <a:buClr>
                <a:srgbClr val="C42E91"/>
              </a:buClr>
              <a:buSzPct val="100000"/>
              <a:buFont typeface="Arial"/>
              <a:buChar char="•"/>
            </a:pPr>
            <a:r>
              <a:rPr lang="es-ES" sz="950" dirty="0">
                <a:latin typeface="Graphik-Medium" charset="0"/>
              </a:rPr>
              <a:t>Procesos</a:t>
            </a:r>
          </a:p>
          <a:p>
            <a:pPr marL="177800" indent="-177800">
              <a:lnSpc>
                <a:spcPct val="120000"/>
              </a:lnSpc>
              <a:buClr>
                <a:srgbClr val="C42E91"/>
              </a:buClr>
              <a:buSzPct val="100000"/>
              <a:buFont typeface="Arial"/>
              <a:buChar char="•"/>
            </a:pPr>
            <a:r>
              <a:rPr lang="es-ES" sz="950" dirty="0">
                <a:latin typeface="Graphik-Medium" charset="0"/>
              </a:rPr>
              <a:t>Equipos</a:t>
            </a:r>
          </a:p>
          <a:p>
            <a:pPr marL="177800" indent="-177800">
              <a:lnSpc>
                <a:spcPct val="120000"/>
              </a:lnSpc>
              <a:buClr>
                <a:srgbClr val="C42E91"/>
              </a:buClr>
              <a:buSzPct val="100000"/>
              <a:buFont typeface="Arial"/>
              <a:buChar char="•"/>
            </a:pPr>
            <a:r>
              <a:rPr lang="es-ES" sz="950" dirty="0">
                <a:latin typeface="Graphik-Medium" charset="0"/>
              </a:rPr>
              <a:t>Diseño de un </a:t>
            </a:r>
            <a:r>
              <a:rPr lang="es-ES" sz="950" i="1" dirty="0" err="1">
                <a:latin typeface="Graphik-Medium" charset="0"/>
              </a:rPr>
              <a:t>layout</a:t>
            </a:r>
            <a:r>
              <a:rPr lang="es-ES" sz="950" i="1" dirty="0">
                <a:latin typeface="Graphik-Medium" charset="0"/>
              </a:rPr>
              <a:t> </a:t>
            </a:r>
            <a:r>
              <a:rPr lang="es-ES" sz="950" dirty="0">
                <a:latin typeface="Graphik-Medium" charset="0"/>
              </a:rPr>
              <a:t>de almacenes con locaciones</a:t>
            </a:r>
          </a:p>
          <a:p>
            <a:pPr marL="177800" indent="-177800">
              <a:lnSpc>
                <a:spcPct val="120000"/>
              </a:lnSpc>
              <a:buClr>
                <a:srgbClr val="C42E91"/>
              </a:buClr>
              <a:buSzPct val="100000"/>
              <a:buFont typeface="Arial"/>
              <a:buChar char="•"/>
            </a:pPr>
            <a:r>
              <a:rPr lang="es-ES" sz="950" dirty="0">
                <a:latin typeface="Graphik-Medium" charset="0"/>
              </a:rPr>
              <a:t>Productividad</a:t>
            </a:r>
          </a:p>
          <a:p>
            <a:pPr marL="177800" indent="-177800">
              <a:lnSpc>
                <a:spcPct val="120000"/>
              </a:lnSpc>
              <a:buClr>
                <a:srgbClr val="C42E91"/>
              </a:buClr>
              <a:buSzPct val="100000"/>
              <a:buFont typeface="Arial"/>
              <a:buChar char="•"/>
            </a:pPr>
            <a:r>
              <a:rPr lang="es-ES" sz="950" dirty="0">
                <a:latin typeface="Graphik-Medium" charset="0"/>
              </a:rPr>
              <a:t>Utilización - Disponibilidad</a:t>
            </a:r>
          </a:p>
        </p:txBody>
      </p:sp>
      <p:sp>
        <p:nvSpPr>
          <p:cNvPr id="16" name="CuadroTexto 15">
            <a:extLst>
              <a:ext uri="{FF2B5EF4-FFF2-40B4-BE49-F238E27FC236}">
                <a16:creationId xmlns:a16="http://schemas.microsoft.com/office/drawing/2014/main" id="{E7E99A0C-3224-5648-8E5C-43CC3BAB8AAD}"/>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07</a:t>
            </a:r>
          </a:p>
        </p:txBody>
      </p:sp>
      <p:pic>
        <p:nvPicPr>
          <p:cNvPr id="17" name="Imagen 16">
            <a:extLst>
              <a:ext uri="{FF2B5EF4-FFF2-40B4-BE49-F238E27FC236}">
                <a16:creationId xmlns:a16="http://schemas.microsoft.com/office/drawing/2014/main" id="{89C1CA64-02BB-9D4C-9A2C-77F3BBA2ABDA}"/>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18" name="Imagen 17">
            <a:extLst>
              <a:ext uri="{FF2B5EF4-FFF2-40B4-BE49-F238E27FC236}">
                <a16:creationId xmlns:a16="http://schemas.microsoft.com/office/drawing/2014/main" id="{EC429AD2-2F7C-8641-9728-5E5FFAD056F4}"/>
              </a:ext>
            </a:extLst>
          </p:cNvPr>
          <p:cNvPicPr>
            <a:picLocks noChangeAspect="1"/>
          </p:cNvPicPr>
          <p:nvPr/>
        </p:nvPicPr>
        <p:blipFill>
          <a:blip r:embed="rId4"/>
          <a:stretch>
            <a:fillRect/>
          </a:stretch>
        </p:blipFill>
        <p:spPr>
          <a:xfrm>
            <a:off x="3742531" y="-9832"/>
            <a:ext cx="5410762" cy="5724832"/>
          </a:xfrm>
          <a:prstGeom prst="rect">
            <a:avLst/>
          </a:prstGeom>
        </p:spPr>
      </p:pic>
    </p:spTree>
    <p:extLst>
      <p:ext uri="{BB962C8B-B14F-4D97-AF65-F5344CB8AC3E}">
        <p14:creationId xmlns:p14="http://schemas.microsoft.com/office/powerpoint/2010/main" val="2962688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Google Shape;332;p23">
            <a:extLst>
              <a:ext uri="{FF2B5EF4-FFF2-40B4-BE49-F238E27FC236}">
                <a16:creationId xmlns:a16="http://schemas.microsoft.com/office/drawing/2014/main" id="{DD7E9625-4BD0-BB4A-A3BE-30A693D0AE9E}"/>
              </a:ext>
            </a:extLst>
          </p:cNvPr>
          <p:cNvSpPr/>
          <p:nvPr/>
        </p:nvSpPr>
        <p:spPr>
          <a:xfrm>
            <a:off x="6738233" y="1931367"/>
            <a:ext cx="1929497" cy="491974"/>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11430" algn="ctr" defTabSz="457200">
              <a:spcBef>
                <a:spcPts val="0"/>
              </a:spcBef>
            </a:pPr>
            <a:r>
              <a:rPr lang="es-PE" sz="1200" b="1" dirty="0">
                <a:solidFill>
                  <a:schemeClr val="bg1"/>
                </a:solidFill>
                <a:latin typeface="Calibri" panose="020F0502020204030204" pitchFamily="34" charset="0"/>
                <a:ea typeface="+mn-ea"/>
                <a:cs typeface="Calibri" panose="020F0502020204030204" pitchFamily="34" charset="0"/>
              </a:rPr>
              <a:t>POR EL GRADO DE</a:t>
            </a:r>
          </a:p>
          <a:p>
            <a:pPr marL="11430" algn="ctr" defTabSz="457200">
              <a:spcBef>
                <a:spcPts val="0"/>
              </a:spcBef>
            </a:pPr>
            <a:r>
              <a:rPr lang="es-PE" sz="1200" b="1" dirty="0">
                <a:solidFill>
                  <a:schemeClr val="bg1"/>
                </a:solidFill>
                <a:latin typeface="Calibri" panose="020F0502020204030204" pitchFamily="34" charset="0"/>
                <a:cs typeface="Calibri" panose="020F0502020204030204" pitchFamily="34" charset="0"/>
              </a:rPr>
              <a:t>AUTOMATIZACIÓN</a:t>
            </a:r>
            <a:endParaRPr lang="es-PE" sz="1200" b="1" dirty="0">
              <a:solidFill>
                <a:schemeClr val="bg1"/>
              </a:solidFill>
              <a:latin typeface="Calibri" panose="020F0502020204030204" pitchFamily="34" charset="0"/>
              <a:ea typeface="+mn-ea"/>
              <a:cs typeface="Calibri" panose="020F0502020204030204" pitchFamily="34" charset="0"/>
            </a:endParaRPr>
          </a:p>
        </p:txBody>
      </p:sp>
      <p:sp>
        <p:nvSpPr>
          <p:cNvPr id="53" name="Google Shape;334;p23">
            <a:extLst>
              <a:ext uri="{FF2B5EF4-FFF2-40B4-BE49-F238E27FC236}">
                <a16:creationId xmlns:a16="http://schemas.microsoft.com/office/drawing/2014/main" id="{7C60B5D5-5760-0A4A-BF1C-C2D512E9D497}"/>
              </a:ext>
            </a:extLst>
          </p:cNvPr>
          <p:cNvSpPr/>
          <p:nvPr/>
        </p:nvSpPr>
        <p:spPr>
          <a:xfrm>
            <a:off x="6738233" y="2495562"/>
            <a:ext cx="1937455" cy="2096696"/>
          </a:xfrm>
          <a:prstGeom prst="roundRect">
            <a:avLst>
              <a:gd name="adj" fmla="val 2748"/>
            </a:avLst>
          </a:prstGeom>
          <a:solidFill>
            <a:srgbClr val="D1EFF4"/>
          </a:solidFill>
          <a:ln>
            <a:solidFill>
              <a:srgbClr val="E3DCED"/>
            </a:solidFill>
          </a:ln>
        </p:spPr>
        <p:txBody>
          <a:bodyPr spcFirstLastPara="1" wrap="square" lIns="108000" tIns="108000" rIns="108000" bIns="45700" anchor="t" anchorCtr="0">
            <a:noAutofit/>
          </a:bodyPr>
          <a:lstStyle/>
          <a:p>
            <a:pPr marL="230188" indent="-220663" defTabSz="457200">
              <a:buClr>
                <a:srgbClr val="00B1C2"/>
              </a:buClr>
              <a:buSzPct val="100000"/>
              <a:buFont typeface="+mj-lt"/>
              <a:buAutoNum type="arabicPeriod"/>
              <a:tabLst>
                <a:tab pos="3228975" algn="l"/>
              </a:tabLst>
            </a:pPr>
            <a:r>
              <a:rPr lang="es-PE" sz="1400" dirty="0">
                <a:solidFill>
                  <a:srgbClr val="262626"/>
                </a:solidFill>
                <a:latin typeface="Calibri"/>
                <a:ea typeface="+mn-ea"/>
                <a:cs typeface="Calibri"/>
              </a:rPr>
              <a:t>Almacenes convencionales</a:t>
            </a:r>
          </a:p>
          <a:p>
            <a:pPr marL="230188" indent="-220663" defTabSz="457200">
              <a:buClr>
                <a:srgbClr val="00B1C2"/>
              </a:buClr>
              <a:buSzPct val="100000"/>
              <a:buFont typeface="+mj-lt"/>
              <a:buAutoNum type="arabicPeriod"/>
              <a:tabLst>
                <a:tab pos="3228975" algn="l"/>
              </a:tabLst>
            </a:pPr>
            <a:r>
              <a:rPr lang="es-PE" sz="1400" dirty="0">
                <a:solidFill>
                  <a:srgbClr val="262626"/>
                </a:solidFill>
                <a:latin typeface="Calibri"/>
                <a:ea typeface="+mn-ea"/>
                <a:cs typeface="Calibri"/>
              </a:rPr>
              <a:t>Almacenes automáticos</a:t>
            </a:r>
          </a:p>
        </p:txBody>
      </p:sp>
      <p:grpSp>
        <p:nvGrpSpPr>
          <p:cNvPr id="54" name="Agrupar 4">
            <a:extLst>
              <a:ext uri="{FF2B5EF4-FFF2-40B4-BE49-F238E27FC236}">
                <a16:creationId xmlns:a16="http://schemas.microsoft.com/office/drawing/2014/main" id="{A20D5DC1-D7D4-1F4B-A9DE-430DF2ACAAA0}"/>
              </a:ext>
            </a:extLst>
          </p:cNvPr>
          <p:cNvGrpSpPr/>
          <p:nvPr/>
        </p:nvGrpSpPr>
        <p:grpSpPr>
          <a:xfrm>
            <a:off x="6527192" y="1979119"/>
            <a:ext cx="451192" cy="396544"/>
            <a:chOff x="5892512" y="2805541"/>
            <a:chExt cx="459474" cy="403823"/>
          </a:xfrm>
        </p:grpSpPr>
        <p:sp>
          <p:nvSpPr>
            <p:cNvPr id="55" name="Elipse 54">
              <a:extLst>
                <a:ext uri="{FF2B5EF4-FFF2-40B4-BE49-F238E27FC236}">
                  <a16:creationId xmlns:a16="http://schemas.microsoft.com/office/drawing/2014/main" id="{F65AA9C3-ECF2-2040-8F44-6BF785D7B91E}"/>
                </a:ext>
              </a:extLst>
            </p:cNvPr>
            <p:cNvSpPr/>
            <p:nvPr/>
          </p:nvSpPr>
          <p:spPr>
            <a:xfrm>
              <a:off x="5956277" y="2824919"/>
              <a:ext cx="395709" cy="376075"/>
            </a:xfrm>
            <a:prstGeom prst="ellipse">
              <a:avLst/>
            </a:prstGeom>
            <a:solidFill>
              <a:srgbClr val="0A8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6" name="Elipse 55">
              <a:extLst>
                <a:ext uri="{FF2B5EF4-FFF2-40B4-BE49-F238E27FC236}">
                  <a16:creationId xmlns:a16="http://schemas.microsoft.com/office/drawing/2014/main" id="{9A81A361-23BA-C449-BBB4-218DAA32A599}"/>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7" name="Triángulo 56">
              <a:extLst>
                <a:ext uri="{FF2B5EF4-FFF2-40B4-BE49-F238E27FC236}">
                  <a16:creationId xmlns:a16="http://schemas.microsoft.com/office/drawing/2014/main" id="{AED874DE-34F9-4F42-B9E3-4FCB5E91DCCE}"/>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3" name="object 7"/>
          <p:cNvSpPr txBox="1"/>
          <p:nvPr/>
        </p:nvSpPr>
        <p:spPr>
          <a:xfrm>
            <a:off x="503238" y="912813"/>
            <a:ext cx="7973753" cy="56938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CLASIFICACIÓN</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Dependiendo del tipo de organización, el almacén contiene diferentes tipos:</a:t>
            </a:r>
            <a:endParaRPr lang="es-PE" sz="1600" spc="-10" dirty="0">
              <a:solidFill>
                <a:srgbClr val="262626"/>
              </a:solidFill>
              <a:cs typeface="Source Sans Pro"/>
            </a:endParaRPr>
          </a:p>
        </p:txBody>
      </p:sp>
      <p:sp>
        <p:nvSpPr>
          <p:cNvPr id="12" name="Rectangle 5">
            <a:extLst>
              <a:ext uri="{FF2B5EF4-FFF2-40B4-BE49-F238E27FC236}">
                <a16:creationId xmlns:a16="http://schemas.microsoft.com/office/drawing/2014/main" id="{F93C9258-0C8F-1C4B-8611-1F607F15E04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CLASES DE ALMACENES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46" name="Google Shape;332;p23">
            <a:extLst>
              <a:ext uri="{FF2B5EF4-FFF2-40B4-BE49-F238E27FC236}">
                <a16:creationId xmlns:a16="http://schemas.microsoft.com/office/drawing/2014/main" id="{524884ED-2E08-D549-B84B-477A7C46EB54}"/>
              </a:ext>
            </a:extLst>
          </p:cNvPr>
          <p:cNvSpPr/>
          <p:nvPr/>
        </p:nvSpPr>
        <p:spPr>
          <a:xfrm>
            <a:off x="4676927" y="1931367"/>
            <a:ext cx="1929497" cy="491974"/>
          </a:xfrm>
          <a:prstGeom prst="roundRect">
            <a:avLst>
              <a:gd name="adj" fmla="val 18326"/>
            </a:avLst>
          </a:prstGeom>
          <a:solidFill>
            <a:srgbClr val="8FC53F"/>
          </a:solidFill>
          <a:ln>
            <a:noFill/>
          </a:ln>
        </p:spPr>
        <p:txBody>
          <a:bodyPr spcFirstLastPara="1" wrap="square" lIns="91425" tIns="45700" rIns="91425" bIns="45700" anchor="ctr" anchorCtr="0">
            <a:noAutofit/>
          </a:bodyPr>
          <a:lstStyle/>
          <a:p>
            <a:pPr marL="11430" algn="ctr" defTabSz="457200">
              <a:spcBef>
                <a:spcPts val="0"/>
              </a:spcBef>
            </a:pPr>
            <a:r>
              <a:rPr lang="es-PE" sz="1200" b="1" dirty="0">
                <a:solidFill>
                  <a:schemeClr val="bg1"/>
                </a:solidFill>
                <a:latin typeface="Calibri" panose="020F0502020204030204" pitchFamily="34" charset="0"/>
                <a:ea typeface="+mn-ea"/>
                <a:cs typeface="Calibri" panose="020F0502020204030204" pitchFamily="34" charset="0"/>
              </a:rPr>
              <a:t>POR EL TIPO </a:t>
            </a:r>
            <a:br>
              <a:rPr lang="es-PE" sz="1200" b="1" dirty="0">
                <a:solidFill>
                  <a:schemeClr val="bg1"/>
                </a:solidFill>
                <a:latin typeface="Calibri" panose="020F0502020204030204" pitchFamily="34" charset="0"/>
                <a:ea typeface="+mn-ea"/>
                <a:cs typeface="Calibri" panose="020F0502020204030204" pitchFamily="34" charset="0"/>
              </a:rPr>
            </a:br>
            <a:r>
              <a:rPr lang="es-PE" sz="1200" b="1" dirty="0">
                <a:solidFill>
                  <a:schemeClr val="bg1"/>
                </a:solidFill>
                <a:latin typeface="Calibri" panose="020F0502020204030204" pitchFamily="34" charset="0"/>
                <a:ea typeface="+mn-ea"/>
                <a:cs typeface="Calibri" panose="020F0502020204030204" pitchFamily="34" charset="0"/>
              </a:rPr>
              <a:t>DE PRODUCTO</a:t>
            </a:r>
          </a:p>
        </p:txBody>
      </p:sp>
      <p:sp>
        <p:nvSpPr>
          <p:cNvPr id="47" name="Google Shape;334;p23">
            <a:extLst>
              <a:ext uri="{FF2B5EF4-FFF2-40B4-BE49-F238E27FC236}">
                <a16:creationId xmlns:a16="http://schemas.microsoft.com/office/drawing/2014/main" id="{51BABD83-4E68-B843-B782-EDB87085136C}"/>
              </a:ext>
            </a:extLst>
          </p:cNvPr>
          <p:cNvSpPr/>
          <p:nvPr/>
        </p:nvSpPr>
        <p:spPr>
          <a:xfrm>
            <a:off x="4676927" y="2495562"/>
            <a:ext cx="1937455" cy="2096696"/>
          </a:xfrm>
          <a:prstGeom prst="roundRect">
            <a:avLst>
              <a:gd name="adj" fmla="val 2748"/>
            </a:avLst>
          </a:prstGeom>
          <a:solidFill>
            <a:srgbClr val="DDEEC7"/>
          </a:solidFill>
          <a:ln>
            <a:solidFill>
              <a:srgbClr val="E3DCED"/>
            </a:solidFill>
          </a:ln>
        </p:spPr>
        <p:txBody>
          <a:bodyPr spcFirstLastPara="1" wrap="square" lIns="108000" tIns="108000" rIns="108000" bIns="45700" anchor="t" anchorCtr="0">
            <a:noAutofit/>
          </a:bodyPr>
          <a:lstStyle/>
          <a:p>
            <a:pPr marL="230188" indent="-220663" defTabSz="457200">
              <a:buClr>
                <a:srgbClr val="8FC53F"/>
              </a:buClr>
              <a:buSzPct val="100000"/>
              <a:buFont typeface="+mj-lt"/>
              <a:buAutoNum type="arabicPeriod"/>
              <a:tabLst>
                <a:tab pos="3228975" algn="l"/>
              </a:tabLst>
            </a:pPr>
            <a:r>
              <a:rPr lang="es-ES" sz="1400" dirty="0">
                <a:latin typeface="Calibri"/>
                <a:ea typeface="+mn-ea"/>
                <a:cs typeface="Calibri"/>
              </a:rPr>
              <a:t>Almacén</a:t>
            </a:r>
            <a:r>
              <a:rPr lang="es-PE" sz="1400" dirty="0">
                <a:latin typeface="Calibri"/>
                <a:ea typeface="+mn-ea"/>
                <a:cs typeface="Calibri"/>
              </a:rPr>
              <a:t> de materias primas</a:t>
            </a:r>
          </a:p>
          <a:p>
            <a:pPr marL="230188" indent="-220663" defTabSz="457200">
              <a:buClr>
                <a:srgbClr val="8FC53F"/>
              </a:buClr>
              <a:buSzPct val="100000"/>
              <a:buFont typeface="+mj-lt"/>
              <a:buAutoNum type="arabicPeriod"/>
              <a:tabLst>
                <a:tab pos="3228975" algn="l"/>
              </a:tabLst>
            </a:pPr>
            <a:r>
              <a:rPr lang="es-PE" sz="1400" dirty="0">
                <a:latin typeface="Calibri"/>
                <a:ea typeface="+mn-ea"/>
                <a:cs typeface="Calibri"/>
              </a:rPr>
              <a:t>Almacén de productos terminados</a:t>
            </a:r>
          </a:p>
          <a:p>
            <a:pPr marL="230188" indent="-220663" defTabSz="457200">
              <a:buClr>
                <a:srgbClr val="8FC53F"/>
              </a:buClr>
              <a:buSzPct val="100000"/>
              <a:buFont typeface="+mj-lt"/>
              <a:buAutoNum type="arabicPeriod"/>
              <a:tabLst>
                <a:tab pos="3228975" algn="l"/>
              </a:tabLst>
            </a:pPr>
            <a:r>
              <a:rPr lang="es-PE" sz="1400" dirty="0">
                <a:latin typeface="Calibri"/>
                <a:ea typeface="+mn-ea"/>
                <a:cs typeface="Calibri"/>
              </a:rPr>
              <a:t>Almacén de repuestos y/o accesorios</a:t>
            </a:r>
          </a:p>
        </p:txBody>
      </p:sp>
      <p:grpSp>
        <p:nvGrpSpPr>
          <p:cNvPr id="48" name="Agrupar 4">
            <a:extLst>
              <a:ext uri="{FF2B5EF4-FFF2-40B4-BE49-F238E27FC236}">
                <a16:creationId xmlns:a16="http://schemas.microsoft.com/office/drawing/2014/main" id="{980E2F12-1E0E-2648-9D3B-16FD67811394}"/>
              </a:ext>
            </a:extLst>
          </p:cNvPr>
          <p:cNvGrpSpPr/>
          <p:nvPr/>
        </p:nvGrpSpPr>
        <p:grpSpPr>
          <a:xfrm>
            <a:off x="4465886" y="1979119"/>
            <a:ext cx="451192" cy="396544"/>
            <a:chOff x="5892512" y="2805541"/>
            <a:chExt cx="459474" cy="403823"/>
          </a:xfrm>
        </p:grpSpPr>
        <p:sp>
          <p:nvSpPr>
            <p:cNvPr id="49" name="Elipse 48">
              <a:extLst>
                <a:ext uri="{FF2B5EF4-FFF2-40B4-BE49-F238E27FC236}">
                  <a16:creationId xmlns:a16="http://schemas.microsoft.com/office/drawing/2014/main" id="{56A51530-8536-CD48-BAC0-225A709AC160}"/>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0" name="Elipse 49">
              <a:extLst>
                <a:ext uri="{FF2B5EF4-FFF2-40B4-BE49-F238E27FC236}">
                  <a16:creationId xmlns:a16="http://schemas.microsoft.com/office/drawing/2014/main" id="{AF8FFC8F-7B76-7642-9F65-F5BC10D25FE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51" name="Triángulo 50">
              <a:extLst>
                <a:ext uri="{FF2B5EF4-FFF2-40B4-BE49-F238E27FC236}">
                  <a16:creationId xmlns:a16="http://schemas.microsoft.com/office/drawing/2014/main" id="{41D872B6-3BD0-4941-A6B3-FE4722C8DEFC}"/>
                </a:ext>
              </a:extLst>
            </p:cNvPr>
            <p:cNvSpPr/>
            <p:nvPr/>
          </p:nvSpPr>
          <p:spPr>
            <a:xfrm rot="5400000">
              <a:off x="6076285" y="2946262"/>
              <a:ext cx="186870" cy="122381"/>
            </a:xfrm>
            <a:prstGeom prst="triangle">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1" name="Google Shape;332;p23">
            <a:extLst>
              <a:ext uri="{FF2B5EF4-FFF2-40B4-BE49-F238E27FC236}">
                <a16:creationId xmlns:a16="http://schemas.microsoft.com/office/drawing/2014/main" id="{47C30BE5-8ED6-5447-BA6B-B9D09A9A0150}"/>
              </a:ext>
            </a:extLst>
          </p:cNvPr>
          <p:cNvSpPr/>
          <p:nvPr/>
        </p:nvSpPr>
        <p:spPr>
          <a:xfrm>
            <a:off x="2592197" y="1931367"/>
            <a:ext cx="1929497" cy="491974"/>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marL="11430" algn="ctr" defTabSz="457200">
              <a:spcBef>
                <a:spcPts val="0"/>
              </a:spcBef>
            </a:pPr>
            <a:r>
              <a:rPr lang="es-PE" sz="1200" b="1" dirty="0">
                <a:solidFill>
                  <a:schemeClr val="bg1"/>
                </a:solidFill>
                <a:latin typeface="Calibri" panose="020F0502020204030204" pitchFamily="34" charset="0"/>
                <a:ea typeface="+mn-ea"/>
                <a:cs typeface="Calibri" panose="020F0502020204030204" pitchFamily="34" charset="0"/>
              </a:rPr>
              <a:t>POR EL TIPO </a:t>
            </a:r>
            <a:br>
              <a:rPr lang="es-PE" sz="1200" b="1" dirty="0">
                <a:solidFill>
                  <a:schemeClr val="bg1"/>
                </a:solidFill>
                <a:latin typeface="Calibri" panose="020F0502020204030204" pitchFamily="34" charset="0"/>
                <a:ea typeface="+mn-ea"/>
                <a:cs typeface="Calibri" panose="020F0502020204030204" pitchFamily="34" charset="0"/>
              </a:rPr>
            </a:br>
            <a:r>
              <a:rPr lang="es-PE" sz="1200" b="1" dirty="0">
                <a:solidFill>
                  <a:schemeClr val="bg1"/>
                </a:solidFill>
                <a:latin typeface="Calibri" panose="020F0502020204030204" pitchFamily="34" charset="0"/>
                <a:ea typeface="+mn-ea"/>
                <a:cs typeface="Calibri" panose="020F0502020204030204" pitchFamily="34" charset="0"/>
              </a:rPr>
              <a:t>DE RECINTO</a:t>
            </a:r>
          </a:p>
        </p:txBody>
      </p:sp>
      <p:sp>
        <p:nvSpPr>
          <p:cNvPr id="22" name="Google Shape;334;p23">
            <a:extLst>
              <a:ext uri="{FF2B5EF4-FFF2-40B4-BE49-F238E27FC236}">
                <a16:creationId xmlns:a16="http://schemas.microsoft.com/office/drawing/2014/main" id="{58C8231D-A9A1-774E-945E-543BEAB2F9FA}"/>
              </a:ext>
            </a:extLst>
          </p:cNvPr>
          <p:cNvSpPr/>
          <p:nvPr/>
        </p:nvSpPr>
        <p:spPr>
          <a:xfrm>
            <a:off x="2592197" y="2495562"/>
            <a:ext cx="1937455" cy="2096696"/>
          </a:xfrm>
          <a:prstGeom prst="roundRect">
            <a:avLst>
              <a:gd name="adj" fmla="val 2748"/>
            </a:avLst>
          </a:prstGeom>
          <a:solidFill>
            <a:srgbClr val="E3DCED"/>
          </a:solidFill>
          <a:ln>
            <a:solidFill>
              <a:srgbClr val="E3DCED"/>
            </a:solidFill>
          </a:ln>
        </p:spPr>
        <p:txBody>
          <a:bodyPr spcFirstLastPara="1" wrap="square" lIns="108000" tIns="108000" rIns="108000" bIns="45700" anchor="t" anchorCtr="0">
            <a:noAutofit/>
          </a:bodyPr>
          <a:lstStyle/>
          <a:p>
            <a:pPr marL="230188" indent="-220663" defTabSz="457200">
              <a:buClr>
                <a:srgbClr val="7150A0"/>
              </a:buClr>
              <a:buSzPct val="100000"/>
              <a:buFont typeface="+mj-lt"/>
              <a:buAutoNum type="arabicPeriod"/>
              <a:tabLst>
                <a:tab pos="3228975" algn="l"/>
              </a:tabLst>
            </a:pPr>
            <a:r>
              <a:rPr lang="es-PE" sz="1400" dirty="0">
                <a:solidFill>
                  <a:srgbClr val="262626"/>
                </a:solidFill>
                <a:latin typeface="Calibri"/>
                <a:ea typeface="+mn-ea"/>
                <a:cs typeface="Calibri"/>
              </a:rPr>
              <a:t>Almacenes cerrados</a:t>
            </a:r>
          </a:p>
          <a:p>
            <a:pPr marL="230188" indent="-220663" defTabSz="457200">
              <a:buClr>
                <a:srgbClr val="7150A0"/>
              </a:buClr>
              <a:buSzPct val="100000"/>
              <a:buFont typeface="+mj-lt"/>
              <a:buAutoNum type="arabicPeriod"/>
              <a:tabLst>
                <a:tab pos="3228975" algn="l"/>
              </a:tabLst>
            </a:pPr>
            <a:r>
              <a:rPr lang="es-PE" sz="1400" dirty="0">
                <a:solidFill>
                  <a:srgbClr val="262626"/>
                </a:solidFill>
                <a:latin typeface="Calibri"/>
                <a:ea typeface="+mn-ea"/>
                <a:cs typeface="Calibri"/>
              </a:rPr>
              <a:t>Almacenes abiertos</a:t>
            </a:r>
          </a:p>
        </p:txBody>
      </p:sp>
      <p:grpSp>
        <p:nvGrpSpPr>
          <p:cNvPr id="23" name="Agrupar 4">
            <a:extLst>
              <a:ext uri="{FF2B5EF4-FFF2-40B4-BE49-F238E27FC236}">
                <a16:creationId xmlns:a16="http://schemas.microsoft.com/office/drawing/2014/main" id="{669EE173-804D-5A4D-824C-901F4EED7B6D}"/>
              </a:ext>
            </a:extLst>
          </p:cNvPr>
          <p:cNvGrpSpPr/>
          <p:nvPr/>
        </p:nvGrpSpPr>
        <p:grpSpPr>
          <a:xfrm>
            <a:off x="2381156" y="1979119"/>
            <a:ext cx="451192" cy="396544"/>
            <a:chOff x="5892512" y="2805541"/>
            <a:chExt cx="459474" cy="403823"/>
          </a:xfrm>
        </p:grpSpPr>
        <p:sp>
          <p:nvSpPr>
            <p:cNvPr id="28" name="Elipse 27">
              <a:extLst>
                <a:ext uri="{FF2B5EF4-FFF2-40B4-BE49-F238E27FC236}">
                  <a16:creationId xmlns:a16="http://schemas.microsoft.com/office/drawing/2014/main" id="{50FAB5FC-3883-A34F-BFAE-7A77A01717B1}"/>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9" name="Elipse 28">
              <a:extLst>
                <a:ext uri="{FF2B5EF4-FFF2-40B4-BE49-F238E27FC236}">
                  <a16:creationId xmlns:a16="http://schemas.microsoft.com/office/drawing/2014/main" id="{3E858C02-C3D2-5D40-9B28-1A2E5717595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0" name="Triángulo 29">
              <a:extLst>
                <a:ext uri="{FF2B5EF4-FFF2-40B4-BE49-F238E27FC236}">
                  <a16:creationId xmlns:a16="http://schemas.microsoft.com/office/drawing/2014/main" id="{300DCC23-F7F7-6C42-A07F-0E61D8360748}"/>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3" name="Google Shape;332;p23">
            <a:extLst>
              <a:ext uri="{FF2B5EF4-FFF2-40B4-BE49-F238E27FC236}">
                <a16:creationId xmlns:a16="http://schemas.microsoft.com/office/drawing/2014/main" id="{3D097852-A183-3345-BD7B-C971817AB3DC}"/>
              </a:ext>
            </a:extLst>
          </p:cNvPr>
          <p:cNvSpPr/>
          <p:nvPr/>
        </p:nvSpPr>
        <p:spPr>
          <a:xfrm>
            <a:off x="507467" y="1931367"/>
            <a:ext cx="1929497" cy="491974"/>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11430" algn="ctr" defTabSz="457200">
              <a:spcBef>
                <a:spcPts val="0"/>
              </a:spcBef>
            </a:pPr>
            <a:r>
              <a:rPr lang="es-PE" sz="1200" b="1" dirty="0">
                <a:solidFill>
                  <a:schemeClr val="bg1"/>
                </a:solidFill>
                <a:latin typeface="Calibri" panose="020F0502020204030204" pitchFamily="34" charset="0"/>
                <a:ea typeface="+mn-ea"/>
                <a:cs typeface="Calibri" panose="020F0502020204030204" pitchFamily="34" charset="0"/>
              </a:rPr>
              <a:t>POR SU UBICACIÓN </a:t>
            </a:r>
            <a:br>
              <a:rPr lang="es-PE" sz="1200" b="1" dirty="0">
                <a:solidFill>
                  <a:schemeClr val="bg1"/>
                </a:solidFill>
                <a:latin typeface="Calibri" panose="020F0502020204030204" pitchFamily="34" charset="0"/>
                <a:ea typeface="+mn-ea"/>
                <a:cs typeface="Calibri" panose="020F0502020204030204" pitchFamily="34" charset="0"/>
              </a:rPr>
            </a:br>
            <a:r>
              <a:rPr lang="es-PE" sz="1200" b="1" dirty="0">
                <a:solidFill>
                  <a:schemeClr val="bg1"/>
                </a:solidFill>
                <a:latin typeface="Calibri" panose="020F0502020204030204" pitchFamily="34" charset="0"/>
                <a:ea typeface="+mn-ea"/>
                <a:cs typeface="Calibri" panose="020F0502020204030204" pitchFamily="34" charset="0"/>
              </a:rPr>
              <a:t>Y ACTIVIDAD</a:t>
            </a:r>
          </a:p>
        </p:txBody>
      </p:sp>
      <p:sp>
        <p:nvSpPr>
          <p:cNvPr id="14" name="Google Shape;334;p23">
            <a:extLst>
              <a:ext uri="{FF2B5EF4-FFF2-40B4-BE49-F238E27FC236}">
                <a16:creationId xmlns:a16="http://schemas.microsoft.com/office/drawing/2014/main" id="{08E58127-AFF7-564E-B7D0-F77F7F1350CD}"/>
              </a:ext>
            </a:extLst>
          </p:cNvPr>
          <p:cNvSpPr/>
          <p:nvPr/>
        </p:nvSpPr>
        <p:spPr>
          <a:xfrm>
            <a:off x="507467" y="2495562"/>
            <a:ext cx="1937455" cy="2096696"/>
          </a:xfrm>
          <a:prstGeom prst="roundRect">
            <a:avLst>
              <a:gd name="adj" fmla="val 2748"/>
            </a:avLst>
          </a:prstGeom>
          <a:solidFill>
            <a:srgbClr val="FFD8D4"/>
          </a:solidFill>
          <a:ln>
            <a:noFill/>
          </a:ln>
        </p:spPr>
        <p:txBody>
          <a:bodyPr spcFirstLastPara="1" wrap="square" lIns="108000" tIns="108000" rIns="108000" bIns="45700" anchor="t" anchorCtr="0">
            <a:noAutofit/>
          </a:bodyPr>
          <a:lstStyle/>
          <a:p>
            <a:pPr marL="230188" indent="-220663" defTabSz="457200">
              <a:buClr>
                <a:srgbClr val="EE4639"/>
              </a:buClr>
              <a:buSzPct val="100000"/>
              <a:buFont typeface="+mj-lt"/>
              <a:buAutoNum type="arabicPeriod"/>
              <a:tabLst>
                <a:tab pos="3228975" algn="l"/>
              </a:tabLst>
            </a:pPr>
            <a:r>
              <a:rPr lang="es-ES" sz="1400" dirty="0">
                <a:solidFill>
                  <a:srgbClr val="262626"/>
                </a:solidFill>
                <a:latin typeface="Calibri"/>
                <a:ea typeface="+mn-ea"/>
                <a:cs typeface="Calibri"/>
              </a:rPr>
              <a:t>Almacén</a:t>
            </a:r>
            <a:r>
              <a:rPr lang="es-PE" sz="1400" dirty="0">
                <a:solidFill>
                  <a:srgbClr val="262626"/>
                </a:solidFill>
                <a:latin typeface="Calibri"/>
                <a:ea typeface="+mn-ea"/>
                <a:cs typeface="Calibri"/>
              </a:rPr>
              <a:t> de aprovisionamiento</a:t>
            </a:r>
          </a:p>
          <a:p>
            <a:pPr marL="230188" indent="-220663" defTabSz="457200">
              <a:buClr>
                <a:srgbClr val="EE4639"/>
              </a:buClr>
              <a:buSzPct val="100000"/>
              <a:buFont typeface="+mj-lt"/>
              <a:buAutoNum type="arabicPeriod"/>
              <a:tabLst>
                <a:tab pos="3228975" algn="l"/>
              </a:tabLst>
            </a:pPr>
            <a:r>
              <a:rPr lang="es-PE" sz="1400" dirty="0">
                <a:solidFill>
                  <a:srgbClr val="262626"/>
                </a:solidFill>
                <a:latin typeface="Calibri"/>
                <a:ea typeface="+mn-ea"/>
                <a:cs typeface="Calibri"/>
              </a:rPr>
              <a:t>Almacén central</a:t>
            </a:r>
          </a:p>
          <a:p>
            <a:pPr marL="230188" indent="-220663" defTabSz="457200">
              <a:buClr>
                <a:srgbClr val="EE4639"/>
              </a:buClr>
              <a:buSzPct val="100000"/>
              <a:buFont typeface="+mj-lt"/>
              <a:buAutoNum type="arabicPeriod"/>
              <a:tabLst>
                <a:tab pos="3228975" algn="l"/>
              </a:tabLst>
            </a:pPr>
            <a:r>
              <a:rPr lang="es-PE" sz="1400" dirty="0">
                <a:solidFill>
                  <a:srgbClr val="262626"/>
                </a:solidFill>
                <a:latin typeface="Calibri"/>
                <a:ea typeface="+mn-ea"/>
                <a:cs typeface="Calibri"/>
              </a:rPr>
              <a:t>Almacén de distribución</a:t>
            </a:r>
          </a:p>
          <a:p>
            <a:pPr marL="230188" indent="-220663" defTabSz="457200">
              <a:buClr>
                <a:srgbClr val="EE4639"/>
              </a:buClr>
              <a:buSzPct val="100000"/>
              <a:buFont typeface="+mj-lt"/>
              <a:buAutoNum type="arabicPeriod"/>
              <a:tabLst>
                <a:tab pos="3228975" algn="l"/>
              </a:tabLst>
            </a:pPr>
            <a:r>
              <a:rPr lang="es-PE" sz="1400" dirty="0">
                <a:solidFill>
                  <a:srgbClr val="262626"/>
                </a:solidFill>
                <a:latin typeface="Calibri"/>
                <a:ea typeface="+mn-ea"/>
                <a:cs typeface="Calibri"/>
              </a:rPr>
              <a:t>Almacén de tránsito</a:t>
            </a:r>
          </a:p>
          <a:p>
            <a:pPr marL="230188" indent="-220663" defTabSz="457200">
              <a:buClr>
                <a:srgbClr val="EE4639"/>
              </a:buClr>
              <a:buSzPct val="100000"/>
              <a:buFont typeface="+mj-lt"/>
              <a:buAutoNum type="arabicPeriod"/>
              <a:tabLst>
                <a:tab pos="3228975" algn="l"/>
              </a:tabLst>
            </a:pPr>
            <a:r>
              <a:rPr lang="es-PE" sz="1400" dirty="0">
                <a:solidFill>
                  <a:srgbClr val="262626"/>
                </a:solidFill>
                <a:latin typeface="Calibri"/>
                <a:ea typeface="+mn-ea"/>
                <a:cs typeface="Calibri"/>
              </a:rPr>
              <a:t>Almacén temporal</a:t>
            </a:r>
            <a:endParaRPr lang="es-ES_tradnl" dirty="0">
              <a:solidFill>
                <a:srgbClr val="262626"/>
              </a:solidFill>
              <a:latin typeface="Calibri"/>
              <a:ea typeface="+mn-ea"/>
              <a:cs typeface="Calibri"/>
            </a:endParaRPr>
          </a:p>
        </p:txBody>
      </p:sp>
      <p:grpSp>
        <p:nvGrpSpPr>
          <p:cNvPr id="15" name="Agrupar 4">
            <a:extLst>
              <a:ext uri="{FF2B5EF4-FFF2-40B4-BE49-F238E27FC236}">
                <a16:creationId xmlns:a16="http://schemas.microsoft.com/office/drawing/2014/main" id="{5D00E4E5-0E7E-4B44-8FA2-B3D3B600F479}"/>
              </a:ext>
            </a:extLst>
          </p:cNvPr>
          <p:cNvGrpSpPr/>
          <p:nvPr/>
        </p:nvGrpSpPr>
        <p:grpSpPr>
          <a:xfrm>
            <a:off x="296426" y="1979119"/>
            <a:ext cx="451192" cy="396544"/>
            <a:chOff x="5892512" y="2805541"/>
            <a:chExt cx="459474" cy="403823"/>
          </a:xfrm>
        </p:grpSpPr>
        <p:sp>
          <p:nvSpPr>
            <p:cNvPr id="16" name="Elipse 15">
              <a:extLst>
                <a:ext uri="{FF2B5EF4-FFF2-40B4-BE49-F238E27FC236}">
                  <a16:creationId xmlns:a16="http://schemas.microsoft.com/office/drawing/2014/main" id="{F4EE87CE-C071-0A42-B881-AD37A6C7D796}"/>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Elipse 17">
              <a:extLst>
                <a:ext uri="{FF2B5EF4-FFF2-40B4-BE49-F238E27FC236}">
                  <a16:creationId xmlns:a16="http://schemas.microsoft.com/office/drawing/2014/main" id="{ED88F811-8D5C-1340-BD9C-1C8166EBD5F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9" name="Triángulo 18">
              <a:extLst>
                <a:ext uri="{FF2B5EF4-FFF2-40B4-BE49-F238E27FC236}">
                  <a16:creationId xmlns:a16="http://schemas.microsoft.com/office/drawing/2014/main" id="{030AB287-107E-9747-BB3B-3B52731FD011}"/>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extLst>
      <p:ext uri="{BB962C8B-B14F-4D97-AF65-F5344CB8AC3E}">
        <p14:creationId xmlns:p14="http://schemas.microsoft.com/office/powerpoint/2010/main" val="272969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08EA0A06-1AB9-0A48-9E7A-E532D8F60FA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A65F1ECE-8CFC-984A-949B-2005BA260243}"/>
              </a:ext>
            </a:extLst>
          </p:cNvPr>
          <p:cNvSpPr txBox="1"/>
          <p:nvPr/>
        </p:nvSpPr>
        <p:spPr>
          <a:xfrm>
            <a:off x="1008063" y="3169972"/>
            <a:ext cx="5993558" cy="997196"/>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charset="0"/>
                <a:ea typeface="Graphik Regular" charset="0"/>
                <a:cs typeface="Graphik Regular" charset="0"/>
              </a:rPr>
              <a:t>UBICACIÓN DE LOS</a:t>
            </a:r>
            <a:br>
              <a:rPr lang="es-PE" sz="2400" dirty="0">
                <a:solidFill>
                  <a:schemeClr val="bg1"/>
                </a:solidFill>
                <a:latin typeface="Graphik Regular" charset="0"/>
              </a:rPr>
            </a:br>
            <a:r>
              <a:rPr lang="es-PE" sz="2400" b="1" dirty="0">
                <a:solidFill>
                  <a:schemeClr val="bg1"/>
                </a:solidFill>
                <a:latin typeface="Graphik Bold" charset="0"/>
              </a:rPr>
              <a:t>ALMACENES DE MATERIALES</a:t>
            </a:r>
            <a:br>
              <a:rPr lang="es-PE" sz="2400" dirty="0">
                <a:solidFill>
                  <a:schemeClr val="bg1"/>
                </a:solidFill>
                <a:latin typeface="Graphik Regular" charset="0"/>
              </a:rPr>
            </a:br>
            <a:r>
              <a:rPr lang="es-PE" sz="2400" b="1" dirty="0">
                <a:solidFill>
                  <a:schemeClr val="bg1"/>
                </a:solidFill>
                <a:latin typeface="Graphik Bold" charset="0"/>
                <a:ea typeface="Graphik Bold" charset="0"/>
                <a:cs typeface="Graphik Bold" charset="0"/>
              </a:rPr>
              <a:t>Y PRODUCTO TERMINADO</a:t>
            </a:r>
          </a:p>
        </p:txBody>
      </p:sp>
      <p:pic>
        <p:nvPicPr>
          <p:cNvPr id="8" name="Imagen 7">
            <a:extLst>
              <a:ext uri="{FF2B5EF4-FFF2-40B4-BE49-F238E27FC236}">
                <a16:creationId xmlns:a16="http://schemas.microsoft.com/office/drawing/2014/main" id="{D389CE34-6882-7A42-8AB9-2D79E05D5921}"/>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60598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943"/>
            <a:ext cx="7973753"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DECISIÓN ESTRATÉGICA</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La localización del almacén es un factor que influye no sólo en el aspecto constructivo, sino, sobre todo, en el estratégico, y puede ser decisivo en el éxito o el fracaso del negocio.</a:t>
            </a:r>
          </a:p>
        </p:txBody>
      </p:sp>
      <p:sp>
        <p:nvSpPr>
          <p:cNvPr id="9" name="Rectangle 5">
            <a:extLst>
              <a:ext uri="{FF2B5EF4-FFF2-40B4-BE49-F238E27FC236}">
                <a16:creationId xmlns:a16="http://schemas.microsoft.com/office/drawing/2014/main" id="{676BA267-EACD-5945-9F2F-1A85854E931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UBICACIÓN DE LOS ALMACENES DE MATERIALES Y PRODUCTO TERMINADO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1" name="Google Shape;333;p23">
            <a:extLst>
              <a:ext uri="{FF2B5EF4-FFF2-40B4-BE49-F238E27FC236}">
                <a16:creationId xmlns:a16="http://schemas.microsoft.com/office/drawing/2014/main" id="{B6F82727-992A-6043-86E9-08B595B90A8F}"/>
              </a:ext>
            </a:extLst>
          </p:cNvPr>
          <p:cNvSpPr/>
          <p:nvPr/>
        </p:nvSpPr>
        <p:spPr>
          <a:xfrm>
            <a:off x="1741369" y="2102883"/>
            <a:ext cx="5764662" cy="501005"/>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algn="ctr"/>
            <a:r>
              <a:rPr lang="es-ES" altLang="es-ES" sz="1400" b="1" dirty="0">
                <a:solidFill>
                  <a:schemeClr val="bg1"/>
                </a:solidFill>
                <a:cs typeface="Calibri"/>
                <a:sym typeface="+mn-ea"/>
              </a:rPr>
              <a:t>FACTORES QUE DEBEN CONSIDERARSE </a:t>
            </a:r>
            <a:br>
              <a:rPr lang="es-ES" altLang="es-ES" sz="1400" b="1" dirty="0">
                <a:solidFill>
                  <a:schemeClr val="bg1"/>
                </a:solidFill>
                <a:cs typeface="Calibri"/>
                <a:sym typeface="+mn-ea"/>
              </a:rPr>
            </a:br>
            <a:r>
              <a:rPr lang="es-ES" altLang="es-ES" sz="1400" b="1" dirty="0">
                <a:solidFill>
                  <a:schemeClr val="bg1"/>
                </a:solidFill>
                <a:cs typeface="Calibri"/>
                <a:sym typeface="+mn-ea"/>
              </a:rPr>
              <a:t>PARA SU LOCALIZACIÓN</a:t>
            </a:r>
            <a:endParaRPr lang="es-ES_tradnl" sz="1400" b="1" dirty="0">
              <a:solidFill>
                <a:schemeClr val="bg1"/>
              </a:solidFill>
              <a:cs typeface="Calibri"/>
            </a:endParaRPr>
          </a:p>
        </p:txBody>
      </p:sp>
      <p:sp>
        <p:nvSpPr>
          <p:cNvPr id="16" name="Google Shape;335;p23">
            <a:extLst>
              <a:ext uri="{FF2B5EF4-FFF2-40B4-BE49-F238E27FC236}">
                <a16:creationId xmlns:a16="http://schemas.microsoft.com/office/drawing/2014/main" id="{85D1BF4B-221B-F643-92F2-501CBD0F0F2F}"/>
              </a:ext>
            </a:extLst>
          </p:cNvPr>
          <p:cNvSpPr/>
          <p:nvPr/>
        </p:nvSpPr>
        <p:spPr>
          <a:xfrm>
            <a:off x="1741369" y="2677434"/>
            <a:ext cx="5764662" cy="2226136"/>
          </a:xfrm>
          <a:prstGeom prst="roundRect">
            <a:avLst>
              <a:gd name="adj" fmla="val 2597"/>
            </a:avLst>
          </a:prstGeom>
          <a:solidFill>
            <a:srgbClr val="E3DCED"/>
          </a:solidFill>
          <a:ln>
            <a:noFill/>
          </a:ln>
        </p:spPr>
        <p:txBody>
          <a:bodyPr spcFirstLastPara="1" wrap="square" lIns="108000" tIns="108000" rIns="108000" bIns="45700" anchor="t" anchorCtr="0">
            <a:noAutofit/>
          </a:bodyPr>
          <a:lstStyle/>
          <a:p>
            <a:pPr marL="230188" lvl="1" indent="-144463">
              <a:spcAft>
                <a:spcPts val="600"/>
              </a:spcAft>
              <a:buClr>
                <a:srgbClr val="7150A0"/>
              </a:buClr>
              <a:buSzPct val="100000"/>
              <a:buFont typeface="Arial" panose="020B0604020202020204" pitchFamily="34" charset="0"/>
              <a:buChar char="•"/>
              <a:tabLst>
                <a:tab pos="74613" algn="l"/>
              </a:tabLst>
              <a:defRPr/>
            </a:pPr>
            <a:r>
              <a:rPr lang="es-ES" sz="1300" dirty="0">
                <a:solidFill>
                  <a:schemeClr val="tx1"/>
                </a:solidFill>
                <a:latin typeface="Calibri" panose="020F0502020204030204" pitchFamily="34" charset="0"/>
                <a:ea typeface="+mj-lt"/>
                <a:cs typeface="Calibri" panose="020F0502020204030204" pitchFamily="34" charset="0"/>
              </a:rPr>
              <a:t>Características del producto por almacenar.</a:t>
            </a:r>
          </a:p>
          <a:p>
            <a:pPr marL="230188" lvl="1" indent="-144463">
              <a:spcAft>
                <a:spcPts val="600"/>
              </a:spcAft>
              <a:buClr>
                <a:srgbClr val="7150A0"/>
              </a:buClr>
              <a:buSzPct val="100000"/>
              <a:buFont typeface="Arial" panose="020B0604020202020204" pitchFamily="34" charset="0"/>
              <a:buChar char="•"/>
              <a:tabLst>
                <a:tab pos="74613" algn="l"/>
              </a:tabLst>
              <a:defRPr/>
            </a:pPr>
            <a:r>
              <a:rPr lang="es-ES" sz="1300" dirty="0">
                <a:solidFill>
                  <a:schemeClr val="tx1"/>
                </a:solidFill>
                <a:latin typeface="Calibri" panose="020F0502020204030204" pitchFamily="34" charset="0"/>
                <a:ea typeface="+mj-lt"/>
                <a:cs typeface="Calibri" panose="020F0502020204030204" pitchFamily="34" charset="0"/>
              </a:rPr>
              <a:t>Costos del terreno e infraestructura, equipos, software. El costo de mano obra y la red vial de accesos al lugar son tomados en cuenta.</a:t>
            </a:r>
          </a:p>
          <a:p>
            <a:pPr marL="230188" lvl="1" indent="-144463">
              <a:spcAft>
                <a:spcPts val="600"/>
              </a:spcAft>
              <a:buClr>
                <a:srgbClr val="7150A0"/>
              </a:buClr>
              <a:buSzPct val="100000"/>
              <a:buFont typeface="Arial" panose="020B0604020202020204" pitchFamily="34" charset="0"/>
              <a:buChar char="•"/>
              <a:tabLst>
                <a:tab pos="74613" algn="l"/>
              </a:tabLst>
              <a:defRPr/>
            </a:pPr>
            <a:r>
              <a:rPr lang="es-ES" sz="1300" dirty="0">
                <a:solidFill>
                  <a:schemeClr val="tx1"/>
                </a:solidFill>
                <a:latin typeface="Calibri" panose="020F0502020204030204" pitchFamily="34" charset="0"/>
                <a:ea typeface="+mj-lt"/>
                <a:cs typeface="Calibri" panose="020F0502020204030204" pitchFamily="34" charset="0"/>
              </a:rPr>
              <a:t>Cercanía al puerto y a salidas importantes de una ciudad.</a:t>
            </a:r>
          </a:p>
          <a:p>
            <a:pPr marL="230188" lvl="1" indent="-144463">
              <a:spcAft>
                <a:spcPts val="600"/>
              </a:spcAft>
              <a:buClr>
                <a:srgbClr val="7150A0"/>
              </a:buClr>
              <a:buSzPct val="100000"/>
              <a:buFont typeface="Arial" panose="020B0604020202020204" pitchFamily="34" charset="0"/>
              <a:buChar char="•"/>
              <a:tabLst>
                <a:tab pos="74613" algn="l"/>
              </a:tabLst>
              <a:defRPr/>
            </a:pPr>
            <a:r>
              <a:rPr lang="es-ES" sz="1300" dirty="0">
                <a:solidFill>
                  <a:schemeClr val="tx1"/>
                </a:solidFill>
                <a:latin typeface="Calibri" panose="020F0502020204030204" pitchFamily="34" charset="0"/>
                <a:ea typeface="+mj-lt"/>
                <a:cs typeface="Calibri" panose="020F0502020204030204" pitchFamily="34" charset="0"/>
              </a:rPr>
              <a:t>Servicios que el lugar ofrece. Energía, agua y desagüe, entre otros. Cuando es un parque industrial estos se ofrecen en la mayoría de los casos.</a:t>
            </a:r>
          </a:p>
          <a:p>
            <a:pPr marL="230188" lvl="1" indent="-144463">
              <a:spcAft>
                <a:spcPts val="600"/>
              </a:spcAft>
              <a:buClr>
                <a:srgbClr val="7150A0"/>
              </a:buClr>
              <a:buSzPct val="100000"/>
              <a:buFont typeface="Arial" panose="020B0604020202020204" pitchFamily="34" charset="0"/>
              <a:buChar char="•"/>
              <a:tabLst>
                <a:tab pos="74613" algn="l"/>
              </a:tabLst>
              <a:defRPr/>
            </a:pPr>
            <a:r>
              <a:rPr lang="es-ES" sz="1300" dirty="0">
                <a:solidFill>
                  <a:schemeClr val="tx1"/>
                </a:solidFill>
                <a:latin typeface="Calibri" panose="020F0502020204030204" pitchFamily="34" charset="0"/>
                <a:ea typeface="+mj-lt"/>
                <a:cs typeface="Calibri" panose="020F0502020204030204" pitchFamily="34" charset="0"/>
              </a:rPr>
              <a:t>La demanda que tiene la empresa, la cercanía a los mercados y accesibilidad.</a:t>
            </a:r>
          </a:p>
          <a:p>
            <a:pPr marL="230188" lvl="1" indent="-144463">
              <a:spcAft>
                <a:spcPts val="600"/>
              </a:spcAft>
              <a:buClr>
                <a:srgbClr val="7150A0"/>
              </a:buClr>
              <a:buSzPct val="100000"/>
              <a:buFont typeface="Arial" panose="020B0604020202020204" pitchFamily="34" charset="0"/>
              <a:buChar char="•"/>
              <a:tabLst>
                <a:tab pos="74613" algn="l"/>
              </a:tabLst>
              <a:defRPr/>
            </a:pPr>
            <a:r>
              <a:rPr lang="es-ES" sz="1300" dirty="0">
                <a:solidFill>
                  <a:schemeClr val="tx1"/>
                </a:solidFill>
                <a:latin typeface="Calibri" panose="020F0502020204030204" pitchFamily="34" charset="0"/>
                <a:ea typeface="+mj-lt"/>
                <a:cs typeface="Calibri" panose="020F0502020204030204" pitchFamily="34" charset="0"/>
              </a:rPr>
              <a:t>Cercanía a los proveedores.</a:t>
            </a:r>
          </a:p>
          <a:p>
            <a:pPr marL="182563" lvl="1" indent="-96838" defTabSz="457200">
              <a:spcAft>
                <a:spcPts val="600"/>
              </a:spcAft>
              <a:buClr>
                <a:srgbClr val="7150A0"/>
              </a:buClr>
              <a:buSzPct val="100000"/>
              <a:buFont typeface="Arial" panose="020B0604020202020204" pitchFamily="34" charset="0"/>
              <a:buChar char="•"/>
            </a:pPr>
            <a:endParaRPr lang="es-PE" sz="1200" dirty="0">
              <a:latin typeface="Calibri" panose="020F0502020204030204" pitchFamily="34" charset="0"/>
              <a:ea typeface="+mj-lt"/>
              <a:cs typeface="Calibri" panose="020F0502020204030204" pitchFamily="34" charset="0"/>
            </a:endParaRPr>
          </a:p>
        </p:txBody>
      </p:sp>
      <p:grpSp>
        <p:nvGrpSpPr>
          <p:cNvPr id="17" name="Agrupar 9">
            <a:extLst>
              <a:ext uri="{FF2B5EF4-FFF2-40B4-BE49-F238E27FC236}">
                <a16:creationId xmlns:a16="http://schemas.microsoft.com/office/drawing/2014/main" id="{B9FDE3B2-57F2-4243-B860-3E911558785C}"/>
              </a:ext>
            </a:extLst>
          </p:cNvPr>
          <p:cNvGrpSpPr/>
          <p:nvPr/>
        </p:nvGrpSpPr>
        <p:grpSpPr>
          <a:xfrm>
            <a:off x="1525604" y="2151512"/>
            <a:ext cx="459474" cy="403823"/>
            <a:chOff x="5892512" y="2805541"/>
            <a:chExt cx="459474" cy="403823"/>
          </a:xfrm>
        </p:grpSpPr>
        <p:sp>
          <p:nvSpPr>
            <p:cNvPr id="24" name="Elipse 23">
              <a:extLst>
                <a:ext uri="{FF2B5EF4-FFF2-40B4-BE49-F238E27FC236}">
                  <a16:creationId xmlns:a16="http://schemas.microsoft.com/office/drawing/2014/main" id="{AF055440-DABD-AC41-92CD-87C1A7912F2A}"/>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5" name="Elipse 24">
              <a:extLst>
                <a:ext uri="{FF2B5EF4-FFF2-40B4-BE49-F238E27FC236}">
                  <a16:creationId xmlns:a16="http://schemas.microsoft.com/office/drawing/2014/main" id="{F76EDFC7-102D-9E4F-A486-13CA98A045D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6" name="Triángulo 25">
              <a:extLst>
                <a:ext uri="{FF2B5EF4-FFF2-40B4-BE49-F238E27FC236}">
                  <a16:creationId xmlns:a16="http://schemas.microsoft.com/office/drawing/2014/main" id="{267CD69D-ADD2-5141-8EF9-7807A33CBA82}"/>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extLst>
      <p:ext uri="{BB962C8B-B14F-4D97-AF65-F5344CB8AC3E}">
        <p14:creationId xmlns:p14="http://schemas.microsoft.com/office/powerpoint/2010/main" val="193376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20759"/>
            <a:ext cx="8164347" cy="969496"/>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ALMACENES DE MATERIALES Y DE PRODUCTOS TERMINADOS</a:t>
            </a:r>
            <a:endParaRPr lang="es-PE" sz="1600" b="1" spc="-10" dirty="0">
              <a:solidFill>
                <a:srgbClr val="262626"/>
              </a:solidFill>
              <a:cs typeface="Source Sans Pro"/>
            </a:endParaRPr>
          </a:p>
          <a:p>
            <a:pPr marL="11725">
              <a:buSzPct val="100000"/>
              <a:tabLst>
                <a:tab pos="121285" algn="l"/>
              </a:tabLst>
            </a:pPr>
            <a:r>
              <a:rPr lang="es-ES" sz="1400" spc="-10" dirty="0">
                <a:solidFill>
                  <a:srgbClr val="262626"/>
                </a:solidFill>
                <a:cs typeface="Source Sans Pro"/>
              </a:rPr>
              <a:t>El almacén se ubica cerca de los proveedores o cerca del mercado. Existe un punto en donde se optimiza el transporte. Eso depende de muchos factores, uno de ellos es la característica del producto y otro es la demanda. Los productos frescos se ubican cerca de los mercados al igual que los productos de primera necesidad.</a:t>
            </a:r>
            <a:endParaRPr lang="es-PE" sz="1400" spc="-10" dirty="0">
              <a:solidFill>
                <a:srgbClr val="262626"/>
              </a:solidFill>
              <a:cs typeface="Source Sans Pro"/>
            </a:endParaRPr>
          </a:p>
        </p:txBody>
      </p:sp>
      <p:sp>
        <p:nvSpPr>
          <p:cNvPr id="18" name="Rectangle 5">
            <a:extLst>
              <a:ext uri="{FF2B5EF4-FFF2-40B4-BE49-F238E27FC236}">
                <a16:creationId xmlns:a16="http://schemas.microsoft.com/office/drawing/2014/main" id="{C6618AE2-5111-194D-AA2F-F26478F6F47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UBICACIÓN DE LOS ALMACENES DE MATERIALES Y PRODUCTO TERMINADO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7" name="Grupo 6">
            <a:extLst>
              <a:ext uri="{FF2B5EF4-FFF2-40B4-BE49-F238E27FC236}">
                <a16:creationId xmlns:a16="http://schemas.microsoft.com/office/drawing/2014/main" id="{571ECE94-762E-6247-B42F-D2F7F599387F}"/>
              </a:ext>
            </a:extLst>
          </p:cNvPr>
          <p:cNvGrpSpPr/>
          <p:nvPr/>
        </p:nvGrpSpPr>
        <p:grpSpPr>
          <a:xfrm>
            <a:off x="1050397" y="2186068"/>
            <a:ext cx="7043206" cy="2748375"/>
            <a:chOff x="1050396" y="2305338"/>
            <a:chExt cx="7043206" cy="2748375"/>
          </a:xfrm>
        </p:grpSpPr>
        <p:sp>
          <p:nvSpPr>
            <p:cNvPr id="11" name="AutoShape 2" descr="Manipulación de acero | Demag">
              <a:extLst>
                <a:ext uri="{FF2B5EF4-FFF2-40B4-BE49-F238E27FC236}">
                  <a16:creationId xmlns:a16="http://schemas.microsoft.com/office/drawing/2014/main" id="{5A732A3A-D610-B435-3A78-D45763202C35}"/>
                </a:ext>
              </a:extLst>
            </p:cNvPr>
            <p:cNvSpPr>
              <a:spLocks noChangeAspect="1" noChangeArrowheads="1"/>
            </p:cNvSpPr>
            <p:nvPr/>
          </p:nvSpPr>
          <p:spPr bwMode="auto">
            <a:xfrm>
              <a:off x="4477656" y="32276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grpSp>
          <p:nvGrpSpPr>
            <p:cNvPr id="2" name="Grupo 1">
              <a:extLst>
                <a:ext uri="{FF2B5EF4-FFF2-40B4-BE49-F238E27FC236}">
                  <a16:creationId xmlns:a16="http://schemas.microsoft.com/office/drawing/2014/main" id="{09F1406D-DFE0-FB42-B53D-A5DCC4BE6563}"/>
                </a:ext>
              </a:extLst>
            </p:cNvPr>
            <p:cNvGrpSpPr/>
            <p:nvPr/>
          </p:nvGrpSpPr>
          <p:grpSpPr>
            <a:xfrm>
              <a:off x="2850166" y="2305338"/>
              <a:ext cx="3470489" cy="835384"/>
              <a:chOff x="1652696" y="2456456"/>
              <a:chExt cx="5004451" cy="1204625"/>
            </a:xfrm>
          </p:grpSpPr>
          <p:sp>
            <p:nvSpPr>
              <p:cNvPr id="19" name="CuadroTexto 18">
                <a:extLst>
                  <a:ext uri="{FF2B5EF4-FFF2-40B4-BE49-F238E27FC236}">
                    <a16:creationId xmlns:a16="http://schemas.microsoft.com/office/drawing/2014/main" id="{A74831F5-F4D0-294D-8885-0E10CAFD2024}"/>
                  </a:ext>
                </a:extLst>
              </p:cNvPr>
              <p:cNvSpPr txBox="1"/>
              <p:nvPr/>
            </p:nvSpPr>
            <p:spPr>
              <a:xfrm>
                <a:off x="3058094" y="2668815"/>
                <a:ext cx="3599053" cy="958638"/>
              </a:xfrm>
              <a:prstGeom prst="rect">
                <a:avLst/>
              </a:prstGeom>
              <a:noFill/>
            </p:spPr>
            <p:txBody>
              <a:bodyPr wrap="square" lIns="0" tIns="0" rIns="0" bIns="0" rtlCol="0">
                <a:spAutoFit/>
              </a:bodyPr>
              <a:lstStyle/>
              <a:p>
                <a:pPr>
                  <a:lnSpc>
                    <a:spcPct val="80000"/>
                  </a:lnSpc>
                </a:pPr>
                <a:r>
                  <a:rPr lang="es-ES" dirty="0">
                    <a:latin typeface="Graphik-Medium" charset="0"/>
                    <a:ea typeface="Graphik-Medium" charset="0"/>
                    <a:cs typeface="Graphik-Medium" charset="0"/>
                  </a:rPr>
                  <a:t>EN ESTE TRAMO</a:t>
                </a:r>
                <a:br>
                  <a:rPr lang="es-ES" dirty="0">
                    <a:latin typeface="Graphik-Medium" charset="0"/>
                    <a:ea typeface="Graphik-Medium" charset="0"/>
                    <a:cs typeface="Graphik-Medium" charset="0"/>
                  </a:rPr>
                </a:br>
                <a:r>
                  <a:rPr lang="es-ES" dirty="0">
                    <a:latin typeface="Graphik-Medium" charset="0"/>
                    <a:ea typeface="Graphik-Medium" charset="0"/>
                    <a:cs typeface="Graphik-Medium" charset="0"/>
                  </a:rPr>
                  <a:t>¿DÓNDE UBICAMOS</a:t>
                </a:r>
                <a:br>
                  <a:rPr lang="es-ES" b="1" dirty="0">
                    <a:solidFill>
                      <a:srgbClr val="8EC540"/>
                    </a:solidFill>
                    <a:latin typeface="Graphik Bold" charset="0"/>
                    <a:ea typeface="Graphik Bold" charset="0"/>
                    <a:cs typeface="Graphik Bold" charset="0"/>
                  </a:rPr>
                </a:br>
                <a:r>
                  <a:rPr lang="es-ES" b="1" dirty="0">
                    <a:solidFill>
                      <a:srgbClr val="8EC540"/>
                    </a:solidFill>
                    <a:latin typeface="Graphik Bold" charset="0"/>
                    <a:ea typeface="Graphik Bold" charset="0"/>
                    <a:cs typeface="Graphik Bold" charset="0"/>
                  </a:rPr>
                  <a:t>EL ALMACÉN?</a:t>
                </a:r>
              </a:p>
            </p:txBody>
          </p:sp>
          <p:pic>
            <p:nvPicPr>
              <p:cNvPr id="20" name="Imagen 19">
                <a:extLst>
                  <a:ext uri="{FF2B5EF4-FFF2-40B4-BE49-F238E27FC236}">
                    <a16:creationId xmlns:a16="http://schemas.microsoft.com/office/drawing/2014/main" id="{82CA65CD-CD59-B045-B521-FD4994130732}"/>
                  </a:ext>
                </a:extLst>
              </p:cNvPr>
              <p:cNvPicPr>
                <a:picLocks noChangeAspect="1"/>
              </p:cNvPicPr>
              <p:nvPr/>
            </p:nvPicPr>
            <p:blipFill>
              <a:blip r:embed="rId3"/>
              <a:stretch>
                <a:fillRect/>
              </a:stretch>
            </p:blipFill>
            <p:spPr>
              <a:xfrm>
                <a:off x="2406881" y="2748243"/>
                <a:ext cx="329184" cy="541782"/>
              </a:xfrm>
              <a:prstGeom prst="rect">
                <a:avLst/>
              </a:prstGeom>
            </p:spPr>
          </p:pic>
          <p:pic>
            <p:nvPicPr>
              <p:cNvPr id="21" name="Imagen 20">
                <a:extLst>
                  <a:ext uri="{FF2B5EF4-FFF2-40B4-BE49-F238E27FC236}">
                    <a16:creationId xmlns:a16="http://schemas.microsoft.com/office/drawing/2014/main" id="{E94A861E-48E5-0749-A275-72D7A60150B1}"/>
                  </a:ext>
                </a:extLst>
              </p:cNvPr>
              <p:cNvPicPr>
                <a:picLocks noChangeAspect="1"/>
              </p:cNvPicPr>
              <p:nvPr/>
            </p:nvPicPr>
            <p:blipFill>
              <a:blip r:embed="rId4"/>
              <a:stretch>
                <a:fillRect/>
              </a:stretch>
            </p:blipFill>
            <p:spPr>
              <a:xfrm>
                <a:off x="1652696" y="2456456"/>
                <a:ext cx="1222115" cy="1204625"/>
              </a:xfrm>
              <a:prstGeom prst="rect">
                <a:avLst/>
              </a:prstGeom>
            </p:spPr>
          </p:pic>
        </p:grpSp>
        <p:sp>
          <p:nvSpPr>
            <p:cNvPr id="6" name="Elipse 5">
              <a:extLst>
                <a:ext uri="{FF2B5EF4-FFF2-40B4-BE49-F238E27FC236}">
                  <a16:creationId xmlns:a16="http://schemas.microsoft.com/office/drawing/2014/main" id="{F1E7B9D0-2DC9-564E-83CE-40629D001A5A}"/>
                </a:ext>
              </a:extLst>
            </p:cNvPr>
            <p:cNvSpPr/>
            <p:nvPr/>
          </p:nvSpPr>
          <p:spPr>
            <a:xfrm>
              <a:off x="4046015" y="3302020"/>
              <a:ext cx="1065429" cy="1065429"/>
            </a:xfrm>
            <a:prstGeom prst="ellipse">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 name="Imagen 3">
              <a:extLst>
                <a:ext uri="{FF2B5EF4-FFF2-40B4-BE49-F238E27FC236}">
                  <a16:creationId xmlns:a16="http://schemas.microsoft.com/office/drawing/2014/main" id="{E0722177-2B12-6D41-A0FA-E5FCBBD67550}"/>
                </a:ext>
              </a:extLst>
            </p:cNvPr>
            <p:cNvPicPr>
              <a:picLocks noChangeAspect="1"/>
            </p:cNvPicPr>
            <p:nvPr/>
          </p:nvPicPr>
          <p:blipFill>
            <a:blip r:embed="rId5"/>
            <a:stretch>
              <a:fillRect/>
            </a:stretch>
          </p:blipFill>
          <p:spPr>
            <a:xfrm>
              <a:off x="4224843" y="3450241"/>
              <a:ext cx="694313" cy="665582"/>
            </a:xfrm>
            <a:prstGeom prst="rect">
              <a:avLst/>
            </a:prstGeom>
          </p:spPr>
        </p:pic>
        <p:sp>
          <p:nvSpPr>
            <p:cNvPr id="22" name="28 Flecha derecha">
              <a:extLst>
                <a:ext uri="{FF2B5EF4-FFF2-40B4-BE49-F238E27FC236}">
                  <a16:creationId xmlns:a16="http://schemas.microsoft.com/office/drawing/2014/main" id="{881B5D99-6A53-394C-9E56-2637F50B7B1F}"/>
                </a:ext>
              </a:extLst>
            </p:cNvPr>
            <p:cNvSpPr/>
            <p:nvPr/>
          </p:nvSpPr>
          <p:spPr>
            <a:xfrm>
              <a:off x="2779885" y="4515670"/>
              <a:ext cx="3584228"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23" name="Rectángulo redondeado 22">
              <a:extLst>
                <a:ext uri="{FF2B5EF4-FFF2-40B4-BE49-F238E27FC236}">
                  <a16:creationId xmlns:a16="http://schemas.microsoft.com/office/drawing/2014/main" id="{BFF18511-EBEA-F646-B247-A9439BD7E0A3}"/>
                </a:ext>
              </a:extLst>
            </p:cNvPr>
            <p:cNvSpPr/>
            <p:nvPr/>
          </p:nvSpPr>
          <p:spPr>
            <a:xfrm>
              <a:off x="1050396" y="4317965"/>
              <a:ext cx="1521495" cy="735748"/>
            </a:xfrm>
            <a:prstGeom prst="roundRect">
              <a:avLst>
                <a:gd name="adj" fmla="val 16033"/>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t>PROVEEDORES</a:t>
              </a:r>
            </a:p>
            <a:p>
              <a:pPr algn="ctr"/>
              <a:r>
                <a:rPr lang="es-ES" sz="1400" b="1" dirty="0"/>
                <a:t>PUERTOS</a:t>
              </a:r>
              <a:endParaRPr lang="es-PE" sz="1400" b="1" dirty="0"/>
            </a:p>
          </p:txBody>
        </p:sp>
        <p:sp>
          <p:nvSpPr>
            <p:cNvPr id="24" name="Rectángulo redondeado 23">
              <a:extLst>
                <a:ext uri="{FF2B5EF4-FFF2-40B4-BE49-F238E27FC236}">
                  <a16:creationId xmlns:a16="http://schemas.microsoft.com/office/drawing/2014/main" id="{4D50253E-6605-9547-B975-79014AF28176}"/>
                </a:ext>
              </a:extLst>
            </p:cNvPr>
            <p:cNvSpPr/>
            <p:nvPr/>
          </p:nvSpPr>
          <p:spPr>
            <a:xfrm>
              <a:off x="6572107" y="4317965"/>
              <a:ext cx="1521495" cy="735748"/>
            </a:xfrm>
            <a:prstGeom prst="roundRect">
              <a:avLst>
                <a:gd name="adj" fmla="val 16033"/>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t>MERCADOS</a:t>
              </a:r>
              <a:endParaRPr lang="es-PE" sz="1400" b="1" dirty="0"/>
            </a:p>
          </p:txBody>
        </p:sp>
      </p:grpSp>
    </p:spTree>
    <p:extLst>
      <p:ext uri="{BB962C8B-B14F-4D97-AF65-F5344CB8AC3E}">
        <p14:creationId xmlns:p14="http://schemas.microsoft.com/office/powerpoint/2010/main" val="315431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6E883C4-2F4D-8DFE-7EFF-43EEA85E48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42481" y="3770007"/>
            <a:ext cx="1223782" cy="1223782"/>
          </a:xfrm>
          <a:prstGeom prst="rect">
            <a:avLst/>
          </a:prstGeom>
        </p:spPr>
      </p:pic>
      <p:pic>
        <p:nvPicPr>
          <p:cNvPr id="9" name="Imagen 8">
            <a:extLst>
              <a:ext uri="{FF2B5EF4-FFF2-40B4-BE49-F238E27FC236}">
                <a16:creationId xmlns:a16="http://schemas.microsoft.com/office/drawing/2014/main" id="{32701E8C-9625-CE83-DAD4-9A707246D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72641" y="3881138"/>
            <a:ext cx="1352527" cy="1004358"/>
          </a:xfrm>
          <a:prstGeom prst="rect">
            <a:avLst/>
          </a:prstGeom>
        </p:spPr>
      </p:pic>
      <p:pic>
        <p:nvPicPr>
          <p:cNvPr id="4" name="Imagen 3">
            <a:extLst>
              <a:ext uri="{FF2B5EF4-FFF2-40B4-BE49-F238E27FC236}">
                <a16:creationId xmlns:a16="http://schemas.microsoft.com/office/drawing/2014/main" id="{351B8D00-6FC1-7C8C-2E61-1A221C09A5D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5604" r="8464"/>
          <a:stretch/>
        </p:blipFill>
        <p:spPr>
          <a:xfrm>
            <a:off x="6822219" y="832651"/>
            <a:ext cx="1717502" cy="1177211"/>
          </a:xfrm>
          <a:prstGeom prst="rect">
            <a:avLst/>
          </a:prstGeom>
        </p:spPr>
      </p:pic>
      <p:sp>
        <p:nvSpPr>
          <p:cNvPr id="3" name="object 7"/>
          <p:cNvSpPr txBox="1"/>
          <p:nvPr/>
        </p:nvSpPr>
        <p:spPr>
          <a:xfrm>
            <a:off x="503237" y="912813"/>
            <a:ext cx="3778271" cy="492443"/>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UBICACIÓN BASADA EN LAS CARACTERÍSTICAS DEL PRODUCTO</a:t>
            </a:r>
            <a:endParaRPr lang="es-PE" sz="1600" b="1" spc="-10" dirty="0">
              <a:solidFill>
                <a:srgbClr val="262626"/>
              </a:solidFill>
              <a:cs typeface="Source Sans Pro"/>
            </a:endParaRPr>
          </a:p>
        </p:txBody>
      </p:sp>
      <p:sp>
        <p:nvSpPr>
          <p:cNvPr id="12" name="Rectangle 5">
            <a:extLst>
              <a:ext uri="{FF2B5EF4-FFF2-40B4-BE49-F238E27FC236}">
                <a16:creationId xmlns:a16="http://schemas.microsoft.com/office/drawing/2014/main" id="{8077AC3F-104B-3547-928E-190FCB4D24A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UBICACIÓN DE LOS ALMACENES DE MATERIALES Y PRODUCTO TERMINADO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14" name="Imagen 13">
            <a:extLst>
              <a:ext uri="{FF2B5EF4-FFF2-40B4-BE49-F238E27FC236}">
                <a16:creationId xmlns:a16="http://schemas.microsoft.com/office/drawing/2014/main" id="{85736DF0-14DF-0D42-8AE0-4DFAA4B18F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15944" y="2296698"/>
            <a:ext cx="1523777" cy="1269814"/>
          </a:xfrm>
          <a:prstGeom prst="rect">
            <a:avLst/>
          </a:prstGeom>
        </p:spPr>
      </p:pic>
      <p:sp>
        <p:nvSpPr>
          <p:cNvPr id="17" name="Rectángulo 16">
            <a:extLst>
              <a:ext uri="{FF2B5EF4-FFF2-40B4-BE49-F238E27FC236}">
                <a16:creationId xmlns:a16="http://schemas.microsoft.com/office/drawing/2014/main" id="{6C0D02F8-66F3-234F-91C2-075DAC4E42EF}"/>
              </a:ext>
            </a:extLst>
          </p:cNvPr>
          <p:cNvSpPr/>
          <p:nvPr/>
        </p:nvSpPr>
        <p:spPr>
          <a:xfrm>
            <a:off x="1178475" y="1586958"/>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Durabilidad o ciclo de vida del producto.</a:t>
            </a:r>
          </a:p>
        </p:txBody>
      </p:sp>
      <p:sp>
        <p:nvSpPr>
          <p:cNvPr id="18" name="Rectángulo 17">
            <a:extLst>
              <a:ext uri="{FF2B5EF4-FFF2-40B4-BE49-F238E27FC236}">
                <a16:creationId xmlns:a16="http://schemas.microsoft.com/office/drawing/2014/main" id="{289A12F9-58D5-AF4A-A19E-53749DD711C7}"/>
              </a:ext>
            </a:extLst>
          </p:cNvPr>
          <p:cNvSpPr/>
          <p:nvPr/>
        </p:nvSpPr>
        <p:spPr>
          <a:xfrm>
            <a:off x="403999" y="151890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19" name="Conector recto 18">
            <a:extLst>
              <a:ext uri="{FF2B5EF4-FFF2-40B4-BE49-F238E27FC236}">
                <a16:creationId xmlns:a16="http://schemas.microsoft.com/office/drawing/2014/main" id="{F9512999-B256-C34B-A0C5-A2EB5DC966FA}"/>
              </a:ext>
            </a:extLst>
          </p:cNvPr>
          <p:cNvCxnSpPr>
            <a:cxnSpLocks/>
            <a:endCxn id="42" idx="4"/>
          </p:cNvCxnSpPr>
          <p:nvPr/>
        </p:nvCxnSpPr>
        <p:spPr>
          <a:xfrm flipH="1">
            <a:off x="960023" y="1644825"/>
            <a:ext cx="2" cy="2576180"/>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AF04E338-B5D5-FF47-8B4D-6F52FC4783BD}"/>
              </a:ext>
            </a:extLst>
          </p:cNvPr>
          <p:cNvSpPr/>
          <p:nvPr/>
        </p:nvSpPr>
        <p:spPr>
          <a:xfrm>
            <a:off x="403999" y="1999328"/>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21" name="Rectángulo 20">
            <a:extLst>
              <a:ext uri="{FF2B5EF4-FFF2-40B4-BE49-F238E27FC236}">
                <a16:creationId xmlns:a16="http://schemas.microsoft.com/office/drawing/2014/main" id="{E809CB1C-54C5-E045-9E46-9EC8D0B72EFC}"/>
              </a:ext>
            </a:extLst>
          </p:cNvPr>
          <p:cNvSpPr/>
          <p:nvPr/>
        </p:nvSpPr>
        <p:spPr>
          <a:xfrm>
            <a:off x="403999" y="250587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22" name="Rectángulo 21">
            <a:extLst>
              <a:ext uri="{FF2B5EF4-FFF2-40B4-BE49-F238E27FC236}">
                <a16:creationId xmlns:a16="http://schemas.microsoft.com/office/drawing/2014/main" id="{127EFFC2-A479-ED47-86DA-16E9D16BE59A}"/>
              </a:ext>
            </a:extLst>
          </p:cNvPr>
          <p:cNvSpPr/>
          <p:nvPr/>
        </p:nvSpPr>
        <p:spPr>
          <a:xfrm>
            <a:off x="1178475" y="2040168"/>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Estabilidad intrínseca.</a:t>
            </a:r>
          </a:p>
        </p:txBody>
      </p:sp>
      <p:sp>
        <p:nvSpPr>
          <p:cNvPr id="23" name="Rectángulo 22">
            <a:extLst>
              <a:ext uri="{FF2B5EF4-FFF2-40B4-BE49-F238E27FC236}">
                <a16:creationId xmlns:a16="http://schemas.microsoft.com/office/drawing/2014/main" id="{F9C24A69-BF28-D340-9EB8-8F40FAB2B182}"/>
              </a:ext>
            </a:extLst>
          </p:cNvPr>
          <p:cNvSpPr/>
          <p:nvPr/>
        </p:nvSpPr>
        <p:spPr>
          <a:xfrm>
            <a:off x="1178475" y="2556829"/>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Manejabilidad.</a:t>
            </a:r>
          </a:p>
        </p:txBody>
      </p:sp>
      <p:grpSp>
        <p:nvGrpSpPr>
          <p:cNvPr id="24" name="Agrupar 29">
            <a:extLst>
              <a:ext uri="{FF2B5EF4-FFF2-40B4-BE49-F238E27FC236}">
                <a16:creationId xmlns:a16="http://schemas.microsoft.com/office/drawing/2014/main" id="{CAE62C64-4B08-0541-BF66-1B8D08D9A714}"/>
              </a:ext>
            </a:extLst>
          </p:cNvPr>
          <p:cNvGrpSpPr/>
          <p:nvPr/>
        </p:nvGrpSpPr>
        <p:grpSpPr>
          <a:xfrm>
            <a:off x="889628" y="1622948"/>
            <a:ext cx="140792" cy="140258"/>
            <a:chOff x="3427964" y="2244682"/>
            <a:chExt cx="225891" cy="225034"/>
          </a:xfrm>
        </p:grpSpPr>
        <p:sp>
          <p:nvSpPr>
            <p:cNvPr id="25" name="Elipse 24">
              <a:extLst>
                <a:ext uri="{FF2B5EF4-FFF2-40B4-BE49-F238E27FC236}">
                  <a16:creationId xmlns:a16="http://schemas.microsoft.com/office/drawing/2014/main" id="{4D7A71E7-AF29-C846-B15A-385D578DE834}"/>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Elipse 25">
              <a:extLst>
                <a:ext uri="{FF2B5EF4-FFF2-40B4-BE49-F238E27FC236}">
                  <a16:creationId xmlns:a16="http://schemas.microsoft.com/office/drawing/2014/main" id="{858BBF93-5856-8C4E-A600-F0251C956FED}"/>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7" name="Rectángulo 26">
            <a:extLst>
              <a:ext uri="{FF2B5EF4-FFF2-40B4-BE49-F238E27FC236}">
                <a16:creationId xmlns:a16="http://schemas.microsoft.com/office/drawing/2014/main" id="{05A0AF92-1464-8249-841D-16E1AD0C0E81}"/>
              </a:ext>
            </a:extLst>
          </p:cNvPr>
          <p:cNvSpPr/>
          <p:nvPr/>
        </p:nvSpPr>
        <p:spPr>
          <a:xfrm>
            <a:off x="1178475" y="3589366"/>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Grado de transformación del producto.</a:t>
            </a:r>
          </a:p>
        </p:txBody>
      </p:sp>
      <p:sp>
        <p:nvSpPr>
          <p:cNvPr id="28" name="Rectángulo 27">
            <a:extLst>
              <a:ext uri="{FF2B5EF4-FFF2-40B4-BE49-F238E27FC236}">
                <a16:creationId xmlns:a16="http://schemas.microsoft.com/office/drawing/2014/main" id="{B4AF7E0F-2950-8A49-A675-9C60BE7A0A61}"/>
              </a:ext>
            </a:extLst>
          </p:cNvPr>
          <p:cNvSpPr/>
          <p:nvPr/>
        </p:nvSpPr>
        <p:spPr>
          <a:xfrm>
            <a:off x="1178475" y="4075410"/>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Red de distribución.</a:t>
            </a:r>
            <a:endParaRPr lang="es-PE" sz="1400" spc="-10" dirty="0">
              <a:solidFill>
                <a:srgbClr val="262626"/>
              </a:solidFill>
              <a:cs typeface="Source Sans Pro"/>
            </a:endParaRPr>
          </a:p>
        </p:txBody>
      </p:sp>
      <p:sp>
        <p:nvSpPr>
          <p:cNvPr id="29" name="Rectángulo 28">
            <a:extLst>
              <a:ext uri="{FF2B5EF4-FFF2-40B4-BE49-F238E27FC236}">
                <a16:creationId xmlns:a16="http://schemas.microsoft.com/office/drawing/2014/main" id="{E3439EF4-BB77-AD43-A9FA-05CBF4410C6E}"/>
              </a:ext>
            </a:extLst>
          </p:cNvPr>
          <p:cNvSpPr/>
          <p:nvPr/>
        </p:nvSpPr>
        <p:spPr>
          <a:xfrm>
            <a:off x="406326" y="3533233"/>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05</a:t>
            </a:r>
            <a:endParaRPr lang="es-PE" sz="2800" b="1" dirty="0">
              <a:solidFill>
                <a:srgbClr val="01B1C3"/>
              </a:solidFill>
              <a:latin typeface="Calibri" charset="0"/>
              <a:ea typeface="Calibri" charset="0"/>
              <a:cs typeface="Calibri" charset="0"/>
            </a:endParaRPr>
          </a:p>
        </p:txBody>
      </p:sp>
      <p:sp>
        <p:nvSpPr>
          <p:cNvPr id="30" name="Rectángulo 29">
            <a:extLst>
              <a:ext uri="{FF2B5EF4-FFF2-40B4-BE49-F238E27FC236}">
                <a16:creationId xmlns:a16="http://schemas.microsoft.com/office/drawing/2014/main" id="{DF3EA37E-4A89-FB4D-A04B-5A647B27C446}"/>
              </a:ext>
            </a:extLst>
          </p:cNvPr>
          <p:cNvSpPr/>
          <p:nvPr/>
        </p:nvSpPr>
        <p:spPr>
          <a:xfrm>
            <a:off x="400824" y="4012566"/>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06</a:t>
            </a:r>
            <a:endParaRPr lang="es-PE" sz="2800" b="1" dirty="0">
              <a:solidFill>
                <a:srgbClr val="01B1C3"/>
              </a:solidFill>
              <a:latin typeface="Calibri" charset="0"/>
              <a:ea typeface="Calibri" charset="0"/>
              <a:cs typeface="Calibri" charset="0"/>
            </a:endParaRPr>
          </a:p>
        </p:txBody>
      </p:sp>
      <p:grpSp>
        <p:nvGrpSpPr>
          <p:cNvPr id="31" name="Agrupar 29">
            <a:extLst>
              <a:ext uri="{FF2B5EF4-FFF2-40B4-BE49-F238E27FC236}">
                <a16:creationId xmlns:a16="http://schemas.microsoft.com/office/drawing/2014/main" id="{BD4DBCD7-6E69-BF4A-A54F-0D703C05F2F5}"/>
              </a:ext>
            </a:extLst>
          </p:cNvPr>
          <p:cNvGrpSpPr/>
          <p:nvPr/>
        </p:nvGrpSpPr>
        <p:grpSpPr>
          <a:xfrm>
            <a:off x="889628" y="2100422"/>
            <a:ext cx="140792" cy="140258"/>
            <a:chOff x="3427964" y="2244682"/>
            <a:chExt cx="225891" cy="225034"/>
          </a:xfrm>
        </p:grpSpPr>
        <p:sp>
          <p:nvSpPr>
            <p:cNvPr id="32" name="Elipse 31">
              <a:extLst>
                <a:ext uri="{FF2B5EF4-FFF2-40B4-BE49-F238E27FC236}">
                  <a16:creationId xmlns:a16="http://schemas.microsoft.com/office/drawing/2014/main" id="{E2C5FEB3-3D69-484C-B179-CBDDC04AF665}"/>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Elipse 32">
              <a:extLst>
                <a:ext uri="{FF2B5EF4-FFF2-40B4-BE49-F238E27FC236}">
                  <a16:creationId xmlns:a16="http://schemas.microsoft.com/office/drawing/2014/main" id="{324CF2EC-4796-B54D-817C-F88DDCEBA8F1}"/>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4" name="Agrupar 29">
            <a:extLst>
              <a:ext uri="{FF2B5EF4-FFF2-40B4-BE49-F238E27FC236}">
                <a16:creationId xmlns:a16="http://schemas.microsoft.com/office/drawing/2014/main" id="{3E9F6B18-1A33-D849-A1CF-4A29DCF5ECAE}"/>
              </a:ext>
            </a:extLst>
          </p:cNvPr>
          <p:cNvGrpSpPr/>
          <p:nvPr/>
        </p:nvGrpSpPr>
        <p:grpSpPr>
          <a:xfrm>
            <a:off x="889628" y="2596624"/>
            <a:ext cx="140792" cy="140258"/>
            <a:chOff x="3427964" y="2244682"/>
            <a:chExt cx="225891" cy="225034"/>
          </a:xfrm>
        </p:grpSpPr>
        <p:sp>
          <p:nvSpPr>
            <p:cNvPr id="35" name="Elipse 34">
              <a:extLst>
                <a:ext uri="{FF2B5EF4-FFF2-40B4-BE49-F238E27FC236}">
                  <a16:creationId xmlns:a16="http://schemas.microsoft.com/office/drawing/2014/main" id="{45E58260-789D-2E4A-AAE9-F270B830D0C8}"/>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6" name="Elipse 35">
              <a:extLst>
                <a:ext uri="{FF2B5EF4-FFF2-40B4-BE49-F238E27FC236}">
                  <a16:creationId xmlns:a16="http://schemas.microsoft.com/office/drawing/2014/main" id="{2700F245-0F39-7741-B87F-F1B71A13F49F}"/>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7" name="Agrupar 29">
            <a:extLst>
              <a:ext uri="{FF2B5EF4-FFF2-40B4-BE49-F238E27FC236}">
                <a16:creationId xmlns:a16="http://schemas.microsoft.com/office/drawing/2014/main" id="{E0EADBC8-B590-CA4C-A5B8-E7DB33BE85D8}"/>
              </a:ext>
            </a:extLst>
          </p:cNvPr>
          <p:cNvGrpSpPr/>
          <p:nvPr/>
        </p:nvGrpSpPr>
        <p:grpSpPr>
          <a:xfrm>
            <a:off x="889628" y="3636697"/>
            <a:ext cx="140792" cy="140258"/>
            <a:chOff x="3427964" y="2244682"/>
            <a:chExt cx="225891" cy="225034"/>
          </a:xfrm>
        </p:grpSpPr>
        <p:sp>
          <p:nvSpPr>
            <p:cNvPr id="38" name="Elipse 37">
              <a:extLst>
                <a:ext uri="{FF2B5EF4-FFF2-40B4-BE49-F238E27FC236}">
                  <a16:creationId xmlns:a16="http://schemas.microsoft.com/office/drawing/2014/main" id="{AF43000B-4BEE-5249-AFCE-D6DC715C76D4}"/>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9" name="Elipse 38">
              <a:extLst>
                <a:ext uri="{FF2B5EF4-FFF2-40B4-BE49-F238E27FC236}">
                  <a16:creationId xmlns:a16="http://schemas.microsoft.com/office/drawing/2014/main" id="{D7708B9C-6F74-FA47-A76F-31D9F1FE03A8}"/>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40" name="Agrupar 29">
            <a:extLst>
              <a:ext uri="{FF2B5EF4-FFF2-40B4-BE49-F238E27FC236}">
                <a16:creationId xmlns:a16="http://schemas.microsoft.com/office/drawing/2014/main" id="{6B401816-7E78-6A47-855A-94AFE9C6AE5B}"/>
              </a:ext>
            </a:extLst>
          </p:cNvPr>
          <p:cNvGrpSpPr/>
          <p:nvPr/>
        </p:nvGrpSpPr>
        <p:grpSpPr>
          <a:xfrm>
            <a:off x="889628" y="4114403"/>
            <a:ext cx="140792" cy="140258"/>
            <a:chOff x="3427964" y="2244682"/>
            <a:chExt cx="225891" cy="225034"/>
          </a:xfrm>
        </p:grpSpPr>
        <p:sp>
          <p:nvSpPr>
            <p:cNvPr id="41" name="Elipse 40">
              <a:extLst>
                <a:ext uri="{FF2B5EF4-FFF2-40B4-BE49-F238E27FC236}">
                  <a16:creationId xmlns:a16="http://schemas.microsoft.com/office/drawing/2014/main" id="{133DFFD2-9CF1-1D45-8578-A5BFDE0F473F}"/>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2" name="Elipse 41">
              <a:extLst>
                <a:ext uri="{FF2B5EF4-FFF2-40B4-BE49-F238E27FC236}">
                  <a16:creationId xmlns:a16="http://schemas.microsoft.com/office/drawing/2014/main" id="{160BAA46-2A13-1D40-888E-6A5EBFACF305}"/>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4" name="Rectángulo 43">
            <a:extLst>
              <a:ext uri="{FF2B5EF4-FFF2-40B4-BE49-F238E27FC236}">
                <a16:creationId xmlns:a16="http://schemas.microsoft.com/office/drawing/2014/main" id="{76C448F0-214B-0C42-A664-BD49177E07CA}"/>
              </a:ext>
            </a:extLst>
          </p:cNvPr>
          <p:cNvSpPr/>
          <p:nvPr/>
        </p:nvSpPr>
        <p:spPr>
          <a:xfrm>
            <a:off x="1178475" y="3089396"/>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Capacidad de producción.</a:t>
            </a:r>
          </a:p>
        </p:txBody>
      </p:sp>
      <p:sp>
        <p:nvSpPr>
          <p:cNvPr id="45" name="Rectángulo 44">
            <a:extLst>
              <a:ext uri="{FF2B5EF4-FFF2-40B4-BE49-F238E27FC236}">
                <a16:creationId xmlns:a16="http://schemas.microsoft.com/office/drawing/2014/main" id="{A31EB2EF-F00B-464C-B179-0E146A3A4801}"/>
              </a:ext>
            </a:extLst>
          </p:cNvPr>
          <p:cNvSpPr/>
          <p:nvPr/>
        </p:nvSpPr>
        <p:spPr>
          <a:xfrm>
            <a:off x="406326" y="3033263"/>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grpSp>
        <p:nvGrpSpPr>
          <p:cNvPr id="46" name="Agrupar 29">
            <a:extLst>
              <a:ext uri="{FF2B5EF4-FFF2-40B4-BE49-F238E27FC236}">
                <a16:creationId xmlns:a16="http://schemas.microsoft.com/office/drawing/2014/main" id="{F3E6A149-BED9-1F43-B82E-08456390F5AC}"/>
              </a:ext>
            </a:extLst>
          </p:cNvPr>
          <p:cNvGrpSpPr/>
          <p:nvPr/>
        </p:nvGrpSpPr>
        <p:grpSpPr>
          <a:xfrm>
            <a:off x="889628" y="3136727"/>
            <a:ext cx="140792" cy="140258"/>
            <a:chOff x="3427964" y="2244682"/>
            <a:chExt cx="225891" cy="225034"/>
          </a:xfrm>
        </p:grpSpPr>
        <p:sp>
          <p:nvSpPr>
            <p:cNvPr id="47" name="Elipse 46">
              <a:extLst>
                <a:ext uri="{FF2B5EF4-FFF2-40B4-BE49-F238E27FC236}">
                  <a16:creationId xmlns:a16="http://schemas.microsoft.com/office/drawing/2014/main" id="{FE730070-F33D-164A-A9B5-B3E17B0E5514}"/>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8" name="Elipse 47">
              <a:extLst>
                <a:ext uri="{FF2B5EF4-FFF2-40B4-BE49-F238E27FC236}">
                  <a16:creationId xmlns:a16="http://schemas.microsoft.com/office/drawing/2014/main" id="{C6EB89BE-5663-7743-A6EA-6968226A4FF5}"/>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pic>
        <p:nvPicPr>
          <p:cNvPr id="6" name="Imagen 5">
            <a:extLst>
              <a:ext uri="{FF2B5EF4-FFF2-40B4-BE49-F238E27FC236}">
                <a16:creationId xmlns:a16="http://schemas.microsoft.com/office/drawing/2014/main" id="{B8EDE95E-226A-3547-AFF3-C86ECD34A56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804248" y="1082569"/>
            <a:ext cx="2051308" cy="1177211"/>
          </a:xfrm>
          <a:prstGeom prst="rect">
            <a:avLst/>
          </a:prstGeom>
        </p:spPr>
      </p:pic>
      <p:pic>
        <p:nvPicPr>
          <p:cNvPr id="43" name="Imagen 42">
            <a:extLst>
              <a:ext uri="{FF2B5EF4-FFF2-40B4-BE49-F238E27FC236}">
                <a16:creationId xmlns:a16="http://schemas.microsoft.com/office/drawing/2014/main" id="{D6276596-BB9C-454E-B8DF-3C093FD557E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rot="5400000">
            <a:off x="5252810" y="2446768"/>
            <a:ext cx="1385032" cy="1035226"/>
          </a:xfrm>
          <a:prstGeom prst="rect">
            <a:avLst/>
          </a:prstGeom>
        </p:spPr>
      </p:pic>
      <p:pic>
        <p:nvPicPr>
          <p:cNvPr id="5" name="Imagen 4">
            <a:extLst>
              <a:ext uri="{FF2B5EF4-FFF2-40B4-BE49-F238E27FC236}">
                <a16:creationId xmlns:a16="http://schemas.microsoft.com/office/drawing/2014/main" id="{4E8117BB-07E5-1344-8636-306D87B3DF33}"/>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025882" y="3971522"/>
            <a:ext cx="2346759" cy="1262465"/>
          </a:xfrm>
          <a:prstGeom prst="rect">
            <a:avLst/>
          </a:prstGeom>
        </p:spPr>
      </p:pic>
    </p:spTree>
    <p:extLst>
      <p:ext uri="{BB962C8B-B14F-4D97-AF65-F5344CB8AC3E}">
        <p14:creationId xmlns:p14="http://schemas.microsoft.com/office/powerpoint/2010/main" val="4343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342373"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ALMACENES DE PRODUCTOS TERMINADOS = CENTROS DE DISTRIBUCIÓN</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Son almacenes especializados en mover producto terminado hacia los mercados. Tienen mucha tecnología y están después de las plantas en la cadena de suministros.</a:t>
            </a:r>
          </a:p>
        </p:txBody>
      </p:sp>
      <p:sp>
        <p:nvSpPr>
          <p:cNvPr id="7" name="Rectangle 5">
            <a:extLst>
              <a:ext uri="{FF2B5EF4-FFF2-40B4-BE49-F238E27FC236}">
                <a16:creationId xmlns:a16="http://schemas.microsoft.com/office/drawing/2014/main" id="{BFD5771C-637E-9046-AF0A-4D15EB6BFA0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UBICACIÓN DE LOS ALMACENES DE MATERIALES Y PRODUCTO TERMINADO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1" name="Grupo 10">
            <a:extLst>
              <a:ext uri="{FF2B5EF4-FFF2-40B4-BE49-F238E27FC236}">
                <a16:creationId xmlns:a16="http://schemas.microsoft.com/office/drawing/2014/main" id="{3FEFDCFD-30F5-294C-9640-5E617A137754}"/>
              </a:ext>
            </a:extLst>
          </p:cNvPr>
          <p:cNvGrpSpPr/>
          <p:nvPr/>
        </p:nvGrpSpPr>
        <p:grpSpPr>
          <a:xfrm>
            <a:off x="503238" y="2063315"/>
            <a:ext cx="8179468" cy="2738871"/>
            <a:chOff x="503238" y="2063316"/>
            <a:chExt cx="7598477" cy="2544328"/>
          </a:xfrm>
        </p:grpSpPr>
        <p:pic>
          <p:nvPicPr>
            <p:cNvPr id="8" name="Imagen 7">
              <a:extLst>
                <a:ext uri="{FF2B5EF4-FFF2-40B4-BE49-F238E27FC236}">
                  <a16:creationId xmlns:a16="http://schemas.microsoft.com/office/drawing/2014/main" id="{07FF5652-C710-2D46-B6E6-502C5B873F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81578" y="2063316"/>
              <a:ext cx="3820137" cy="2544328"/>
            </a:xfrm>
            <a:prstGeom prst="rect">
              <a:avLst/>
            </a:prstGeom>
          </p:spPr>
        </p:pic>
        <p:pic>
          <p:nvPicPr>
            <p:cNvPr id="10" name="Imagen 9">
              <a:extLst>
                <a:ext uri="{FF2B5EF4-FFF2-40B4-BE49-F238E27FC236}">
                  <a16:creationId xmlns:a16="http://schemas.microsoft.com/office/drawing/2014/main" id="{AD5D9A42-04D7-F14A-9F1B-83400A44D0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238" y="2063316"/>
              <a:ext cx="3719284" cy="2544328"/>
            </a:xfrm>
            <a:prstGeom prst="rect">
              <a:avLst/>
            </a:prstGeom>
          </p:spPr>
        </p:pic>
      </p:grpSp>
    </p:spTree>
    <p:extLst>
      <p:ext uri="{BB962C8B-B14F-4D97-AF65-F5344CB8AC3E}">
        <p14:creationId xmlns:p14="http://schemas.microsoft.com/office/powerpoint/2010/main" val="330255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A1A33E3-EABD-6247-8FD4-7E02B58649AE}"/>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7E35AAC7-514D-5443-8977-1286CBCC7913}"/>
              </a:ext>
            </a:extLst>
          </p:cNvPr>
          <p:cNvSpPr txBox="1"/>
          <p:nvPr/>
        </p:nvSpPr>
        <p:spPr>
          <a:xfrm>
            <a:off x="1008063" y="3169972"/>
            <a:ext cx="5993558" cy="997196"/>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charset="0"/>
                <a:ea typeface="Graphik Regular" charset="0"/>
                <a:cs typeface="Graphik Regular" charset="0"/>
              </a:rPr>
              <a:t>CATÁLOGO DE</a:t>
            </a:r>
            <a:br>
              <a:rPr lang="es-PE" sz="2400" dirty="0">
                <a:solidFill>
                  <a:schemeClr val="bg1"/>
                </a:solidFill>
                <a:latin typeface="Graphik Regular" charset="0"/>
              </a:rPr>
            </a:br>
            <a:r>
              <a:rPr lang="es-PE" sz="2400" b="1" dirty="0">
                <a:solidFill>
                  <a:schemeClr val="bg1"/>
                </a:solidFill>
                <a:latin typeface="Graphik Bold" charset="0"/>
              </a:rPr>
              <a:t>MATERIALES POR</a:t>
            </a:r>
            <a:br>
              <a:rPr lang="es-PE" sz="2400" dirty="0">
                <a:solidFill>
                  <a:schemeClr val="bg1"/>
                </a:solidFill>
                <a:latin typeface="Graphik Regular" charset="0"/>
              </a:rPr>
            </a:br>
            <a:r>
              <a:rPr lang="es-PE" sz="2400" b="1" dirty="0">
                <a:solidFill>
                  <a:schemeClr val="bg1"/>
                </a:solidFill>
                <a:latin typeface="Graphik Bold" charset="0"/>
                <a:ea typeface="Graphik Bold" charset="0"/>
                <a:cs typeface="Graphik Bold" charset="0"/>
              </a:rPr>
              <a:t>CLASE DE ALMACÉN</a:t>
            </a:r>
          </a:p>
        </p:txBody>
      </p:sp>
      <p:pic>
        <p:nvPicPr>
          <p:cNvPr id="8" name="Imagen 7">
            <a:extLst>
              <a:ext uri="{FF2B5EF4-FFF2-40B4-BE49-F238E27FC236}">
                <a16:creationId xmlns:a16="http://schemas.microsoft.com/office/drawing/2014/main" id="{F44F8217-2D29-4D47-91EE-BF170A630064}"/>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90115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912813"/>
            <a:ext cx="7973753"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ALMACENES DE APROVISIONAMIENTO</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Mantienen inventarios de materias primas y también productos de la naturaleza y químicos para la industria. Se caracterizan por ser amplios sin estanterías en la mayoría de los casos.</a:t>
            </a:r>
            <a:endParaRPr lang="es-PE" sz="1600" spc="-10" dirty="0">
              <a:solidFill>
                <a:srgbClr val="262626"/>
              </a:solidFill>
              <a:cs typeface="Source Sans Pro"/>
            </a:endParaRPr>
          </a:p>
        </p:txBody>
      </p:sp>
      <p:sp>
        <p:nvSpPr>
          <p:cNvPr id="8" name="Rectangle 5">
            <a:extLst>
              <a:ext uri="{FF2B5EF4-FFF2-40B4-BE49-F238E27FC236}">
                <a16:creationId xmlns:a16="http://schemas.microsoft.com/office/drawing/2014/main" id="{1EC31DE5-C815-7145-A298-9E000DD1688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CATÁLOGO DE MATERIALES POR CLASE DE ALMACÉN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4" name="Grupo 13">
            <a:extLst>
              <a:ext uri="{FF2B5EF4-FFF2-40B4-BE49-F238E27FC236}">
                <a16:creationId xmlns:a16="http://schemas.microsoft.com/office/drawing/2014/main" id="{1B0E9F09-3149-E743-81D1-3238F5C7EAEF}"/>
              </a:ext>
            </a:extLst>
          </p:cNvPr>
          <p:cNvGrpSpPr/>
          <p:nvPr/>
        </p:nvGrpSpPr>
        <p:grpSpPr>
          <a:xfrm>
            <a:off x="503237" y="2325412"/>
            <a:ext cx="8172451" cy="2193153"/>
            <a:chOff x="503237" y="2567348"/>
            <a:chExt cx="9936829" cy="2666640"/>
          </a:xfrm>
        </p:grpSpPr>
        <p:pic>
          <p:nvPicPr>
            <p:cNvPr id="9" name="Imagen 8">
              <a:extLst>
                <a:ext uri="{FF2B5EF4-FFF2-40B4-BE49-F238E27FC236}">
                  <a16:creationId xmlns:a16="http://schemas.microsoft.com/office/drawing/2014/main" id="{5370542B-96B7-084D-918D-074D5470F8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96456" y="2567348"/>
              <a:ext cx="3343610" cy="2666640"/>
            </a:xfrm>
            <a:prstGeom prst="rect">
              <a:avLst/>
            </a:prstGeom>
          </p:spPr>
        </p:pic>
        <p:pic>
          <p:nvPicPr>
            <p:cNvPr id="11" name="Imagen 10">
              <a:extLst>
                <a:ext uri="{FF2B5EF4-FFF2-40B4-BE49-F238E27FC236}">
                  <a16:creationId xmlns:a16="http://schemas.microsoft.com/office/drawing/2014/main" id="{4DCB9909-88B3-D84B-AADD-CAC082962C9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868224" y="2567348"/>
              <a:ext cx="3160731" cy="2666640"/>
            </a:xfrm>
            <a:prstGeom prst="rect">
              <a:avLst/>
            </a:prstGeom>
          </p:spPr>
        </p:pic>
        <p:pic>
          <p:nvPicPr>
            <p:cNvPr id="13" name="Imagen 12">
              <a:extLst>
                <a:ext uri="{FF2B5EF4-FFF2-40B4-BE49-F238E27FC236}">
                  <a16:creationId xmlns:a16="http://schemas.microsoft.com/office/drawing/2014/main" id="{6499AC3F-E6E9-524D-944D-AF5EE6F3860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03237" y="2567348"/>
              <a:ext cx="3305438" cy="2666640"/>
            </a:xfrm>
            <a:prstGeom prst="rect">
              <a:avLst/>
            </a:prstGeom>
          </p:spPr>
        </p:pic>
      </p:grpSp>
    </p:spTree>
    <p:extLst>
      <p:ext uri="{BB962C8B-B14F-4D97-AF65-F5344CB8AC3E}">
        <p14:creationId xmlns:p14="http://schemas.microsoft.com/office/powerpoint/2010/main" val="304761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6" y="912813"/>
            <a:ext cx="8356888"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ALMACENES POR TIPO DE RECINTO</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Pueden ser de dos tipos: abiertos y cerrados. Son abiertos cuando el material no tiene mucho valor y no requieren protección, como el caso de la arena, piedras, algunos metales y son cerrados cuando no soportan el sol, la humedad o son valiosos.</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C69D5F00-54CC-D841-9B4A-0BEB8F0778F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CATÁLOGO DE MATERIALES POR CLASE DE ALMACÉN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1" name="Grupo 10">
            <a:extLst>
              <a:ext uri="{FF2B5EF4-FFF2-40B4-BE49-F238E27FC236}">
                <a16:creationId xmlns:a16="http://schemas.microsoft.com/office/drawing/2014/main" id="{3F0A15CE-826C-C846-ACC1-87E4D01AEF3C}"/>
              </a:ext>
            </a:extLst>
          </p:cNvPr>
          <p:cNvGrpSpPr/>
          <p:nvPr/>
        </p:nvGrpSpPr>
        <p:grpSpPr>
          <a:xfrm>
            <a:off x="503236" y="2542982"/>
            <a:ext cx="8172451" cy="2691006"/>
            <a:chOff x="503237" y="2683211"/>
            <a:chExt cx="5651572" cy="1860937"/>
          </a:xfrm>
        </p:grpSpPr>
        <p:pic>
          <p:nvPicPr>
            <p:cNvPr id="7" name="Imagen 6">
              <a:extLst>
                <a:ext uri="{FF2B5EF4-FFF2-40B4-BE49-F238E27FC236}">
                  <a16:creationId xmlns:a16="http://schemas.microsoft.com/office/drawing/2014/main" id="{3CA6408F-8AFD-7948-BE3D-BA13D7B973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237" y="2683211"/>
              <a:ext cx="2791405" cy="1860937"/>
            </a:xfrm>
            <a:prstGeom prst="rect">
              <a:avLst/>
            </a:prstGeom>
          </p:spPr>
        </p:pic>
        <p:pic>
          <p:nvPicPr>
            <p:cNvPr id="10" name="Imagen 9">
              <a:extLst>
                <a:ext uri="{FF2B5EF4-FFF2-40B4-BE49-F238E27FC236}">
                  <a16:creationId xmlns:a16="http://schemas.microsoft.com/office/drawing/2014/main" id="{61EB2E49-4332-644D-A0EB-E4BAD5D430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63403" y="2683211"/>
              <a:ext cx="2791406" cy="1860937"/>
            </a:xfrm>
            <a:prstGeom prst="rect">
              <a:avLst/>
            </a:prstGeom>
          </p:spPr>
        </p:pic>
      </p:grpSp>
    </p:spTree>
    <p:extLst>
      <p:ext uri="{BB962C8B-B14F-4D97-AF65-F5344CB8AC3E}">
        <p14:creationId xmlns:p14="http://schemas.microsoft.com/office/powerpoint/2010/main" val="228891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172451"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ALMACENES POR TIPO DE PRODUCTO</a:t>
            </a:r>
            <a:endParaRPr lang="es-PE" sz="1600" spc="-10" dirty="0">
              <a:solidFill>
                <a:srgbClr val="262626"/>
              </a:solidFill>
              <a:cs typeface="Source Sans Pro"/>
            </a:endParaRPr>
          </a:p>
          <a:p>
            <a:pPr marL="11725">
              <a:buSzPct val="100000"/>
              <a:tabLst>
                <a:tab pos="121285" algn="l"/>
              </a:tabLst>
            </a:pPr>
            <a:r>
              <a:rPr lang="es-ES" sz="1600" spc="-10" dirty="0">
                <a:cs typeface="Source Sans Pro"/>
              </a:rPr>
              <a:t>Pueden ser de materias primas, productos terminados y repuestos. También podemos diferenciarlos en productos secos y refrigerados y por su peligrosidad en químicos, contaminantes, explosivos, etc.</a:t>
            </a:r>
          </a:p>
        </p:txBody>
      </p:sp>
      <p:sp>
        <p:nvSpPr>
          <p:cNvPr id="8" name="Rectangle 5">
            <a:extLst>
              <a:ext uri="{FF2B5EF4-FFF2-40B4-BE49-F238E27FC236}">
                <a16:creationId xmlns:a16="http://schemas.microsoft.com/office/drawing/2014/main" id="{20849F29-0F17-F444-ACCC-10B929A1DBC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CATÁLOGO DE MATERIALES POR CLASE DE ALMACÉN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4" name="Grupo 13">
            <a:extLst>
              <a:ext uri="{FF2B5EF4-FFF2-40B4-BE49-F238E27FC236}">
                <a16:creationId xmlns:a16="http://schemas.microsoft.com/office/drawing/2014/main" id="{FBEB64B0-BB65-6A4C-A88F-91868CA63A07}"/>
              </a:ext>
            </a:extLst>
          </p:cNvPr>
          <p:cNvGrpSpPr/>
          <p:nvPr/>
        </p:nvGrpSpPr>
        <p:grpSpPr>
          <a:xfrm>
            <a:off x="511342" y="2186991"/>
            <a:ext cx="8164346" cy="2048589"/>
            <a:chOff x="511342" y="2544800"/>
            <a:chExt cx="8164346" cy="2048589"/>
          </a:xfrm>
        </p:grpSpPr>
        <p:pic>
          <p:nvPicPr>
            <p:cNvPr id="9" name="Imagen 8">
              <a:extLst>
                <a:ext uri="{FF2B5EF4-FFF2-40B4-BE49-F238E27FC236}">
                  <a16:creationId xmlns:a16="http://schemas.microsoft.com/office/drawing/2014/main" id="{85DFB029-46A9-814F-A81E-F32483FE501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11342" y="2544800"/>
              <a:ext cx="3066746" cy="2048589"/>
            </a:xfrm>
            <a:prstGeom prst="rect">
              <a:avLst/>
            </a:prstGeom>
          </p:spPr>
        </p:pic>
        <p:pic>
          <p:nvPicPr>
            <p:cNvPr id="11" name="Imagen 10">
              <a:extLst>
                <a:ext uri="{FF2B5EF4-FFF2-40B4-BE49-F238E27FC236}">
                  <a16:creationId xmlns:a16="http://schemas.microsoft.com/office/drawing/2014/main" id="{2BB0C795-2CA3-634B-B335-38B77AC03209}"/>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031194" y="2544800"/>
              <a:ext cx="2644494" cy="2048589"/>
            </a:xfrm>
            <a:prstGeom prst="rect">
              <a:avLst/>
            </a:prstGeom>
          </p:spPr>
        </p:pic>
        <p:pic>
          <p:nvPicPr>
            <p:cNvPr id="13" name="Imagen 12">
              <a:extLst>
                <a:ext uri="{FF2B5EF4-FFF2-40B4-BE49-F238E27FC236}">
                  <a16:creationId xmlns:a16="http://schemas.microsoft.com/office/drawing/2014/main" id="{372DE084-90FC-D44A-9616-777CC88ADCD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643774" y="2544800"/>
              <a:ext cx="2321734" cy="2048589"/>
            </a:xfrm>
            <a:prstGeom prst="rect">
              <a:avLst/>
            </a:prstGeom>
          </p:spPr>
        </p:pic>
      </p:grpSp>
    </p:spTree>
    <p:extLst>
      <p:ext uri="{BB962C8B-B14F-4D97-AF65-F5344CB8AC3E}">
        <p14:creationId xmlns:p14="http://schemas.microsoft.com/office/powerpoint/2010/main" val="310220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6364253A-04BE-E442-9912-6CDF2BB3D46B}"/>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0" name="Imagen 19">
            <a:extLst>
              <a:ext uri="{FF2B5EF4-FFF2-40B4-BE49-F238E27FC236}">
                <a16:creationId xmlns:a16="http://schemas.microsoft.com/office/drawing/2014/main" id="{7D426A02-7DB1-B343-B43A-398D85ECD61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21" name="Rectángulo 20">
            <a:extLst>
              <a:ext uri="{FF2B5EF4-FFF2-40B4-BE49-F238E27FC236}">
                <a16:creationId xmlns:a16="http://schemas.microsoft.com/office/drawing/2014/main" id="{8931EC02-F0A8-FC4A-A5DC-4DDC0775E4C6}"/>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CuadroTexto 21">
            <a:extLst>
              <a:ext uri="{FF2B5EF4-FFF2-40B4-BE49-F238E27FC236}">
                <a16:creationId xmlns:a16="http://schemas.microsoft.com/office/drawing/2014/main" id="{20B6315A-E424-F147-9BD7-4BE5906B0CAC}"/>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23" name="Imagen 22">
            <a:extLst>
              <a:ext uri="{FF2B5EF4-FFF2-40B4-BE49-F238E27FC236}">
                <a16:creationId xmlns:a16="http://schemas.microsoft.com/office/drawing/2014/main" id="{34811972-A90E-4849-ABC0-06E6F4A1C062}"/>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24" name="Imagen 23">
            <a:extLst>
              <a:ext uri="{FF2B5EF4-FFF2-40B4-BE49-F238E27FC236}">
                <a16:creationId xmlns:a16="http://schemas.microsoft.com/office/drawing/2014/main" id="{E84DE21E-1F0E-BD4F-A45D-EED262F7372E}"/>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1337776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01D6737-0581-4744-B99E-BF4E964C761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3238" y="2388115"/>
            <a:ext cx="4268810" cy="2845873"/>
          </a:xfrm>
          <a:prstGeom prst="rect">
            <a:avLst/>
          </a:prstGeom>
        </p:spPr>
      </p:pic>
      <p:sp>
        <p:nvSpPr>
          <p:cNvPr id="3" name="object 7"/>
          <p:cNvSpPr txBox="1"/>
          <p:nvPr/>
        </p:nvSpPr>
        <p:spPr>
          <a:xfrm>
            <a:off x="503237" y="912813"/>
            <a:ext cx="8172451" cy="101566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ALMACENES POR SU GRADO DE AUTOMATIZACIÓN</a:t>
            </a:r>
            <a:endParaRPr lang="es-PE" sz="1600" spc="-10" dirty="0">
              <a:solidFill>
                <a:srgbClr val="262626"/>
              </a:solidFill>
              <a:cs typeface="Source Sans Pro"/>
            </a:endParaRPr>
          </a:p>
          <a:p>
            <a:pPr marL="11725">
              <a:buSzPct val="100000"/>
              <a:tabLst>
                <a:tab pos="121285" algn="l"/>
              </a:tabLst>
            </a:pPr>
            <a:r>
              <a:rPr lang="es-ES" sz="1500" spc="-10" dirty="0">
                <a:cs typeface="Source Sans Pro"/>
              </a:rPr>
              <a:t>Son de 2 tipos: convencionales y automatizados. Los automatizados tienen grados de automatización, los hay avanzados como es el caso de los centros de distribución de Amazon y los que tienen parte de automatización. En estos almacenes automáticos pueden almacenarse cualquier tipo de material.</a:t>
            </a:r>
          </a:p>
        </p:txBody>
      </p:sp>
      <p:sp>
        <p:nvSpPr>
          <p:cNvPr id="6" name="Rectangle 5">
            <a:extLst>
              <a:ext uri="{FF2B5EF4-FFF2-40B4-BE49-F238E27FC236}">
                <a16:creationId xmlns:a16="http://schemas.microsoft.com/office/drawing/2014/main" id="{250812F6-404E-594B-9DD7-76B329D7096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CATÁLOGO DE MATERIALES POR CLASE DE ALMACÉN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80ADAB37-28B8-2241-B987-26DA5AC152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79747" y="2388115"/>
            <a:ext cx="3795941" cy="2845871"/>
          </a:xfrm>
          <a:prstGeom prst="rect">
            <a:avLst/>
          </a:prstGeom>
        </p:spPr>
      </p:pic>
    </p:spTree>
    <p:extLst>
      <p:ext uri="{BB962C8B-B14F-4D97-AF65-F5344CB8AC3E}">
        <p14:creationId xmlns:p14="http://schemas.microsoft.com/office/powerpoint/2010/main" val="81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4053D78-3EF1-3F42-AC1E-BDCF2BA5552D}"/>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04E7D3ED-80FE-9A44-90B7-42014DB03C30}"/>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PROCESOS</a:t>
            </a:r>
          </a:p>
        </p:txBody>
      </p:sp>
      <p:pic>
        <p:nvPicPr>
          <p:cNvPr id="8" name="Imagen 7">
            <a:extLst>
              <a:ext uri="{FF2B5EF4-FFF2-40B4-BE49-F238E27FC236}">
                <a16:creationId xmlns:a16="http://schemas.microsoft.com/office/drawing/2014/main" id="{C329EE03-CAAB-CA4C-BD46-81D73BE8AA79}"/>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401024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95758" y="912813"/>
            <a:ext cx="3896855"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PROCESOS EN UN ALMACÉN</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Básicamente son tres tipos de procesos: </a:t>
            </a:r>
            <a:r>
              <a:rPr lang="es-ES" sz="1600" spc="-10" dirty="0">
                <a:solidFill>
                  <a:srgbClr val="EE4639"/>
                </a:solidFill>
                <a:cs typeface="Source Sans Pro"/>
              </a:rPr>
              <a:t>recepción, almacenamiento y despacho. </a:t>
            </a:r>
            <a:r>
              <a:rPr lang="es-ES" sz="1600" spc="-10" dirty="0">
                <a:solidFill>
                  <a:srgbClr val="262626"/>
                </a:solidFill>
                <a:cs typeface="Source Sans Pro"/>
              </a:rPr>
              <a:t>Cada uno de ellos tiene muchas variantes.</a:t>
            </a:r>
          </a:p>
        </p:txBody>
      </p:sp>
      <p:sp>
        <p:nvSpPr>
          <p:cNvPr id="9" name="Rectangle 5">
            <a:extLst>
              <a:ext uri="{FF2B5EF4-FFF2-40B4-BE49-F238E27FC236}">
                <a16:creationId xmlns:a16="http://schemas.microsoft.com/office/drawing/2014/main" id="{A414396A-F020-FA47-8423-5A4B5C52035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Rectángulo redondeado 9">
            <a:extLst>
              <a:ext uri="{FF2B5EF4-FFF2-40B4-BE49-F238E27FC236}">
                <a16:creationId xmlns:a16="http://schemas.microsoft.com/office/drawing/2014/main" id="{266EE1E9-AE51-5141-BD02-555B8FA13E51}"/>
              </a:ext>
            </a:extLst>
          </p:cNvPr>
          <p:cNvSpPr/>
          <p:nvPr/>
        </p:nvSpPr>
        <p:spPr>
          <a:xfrm>
            <a:off x="1008063" y="3623807"/>
            <a:ext cx="2577974" cy="500394"/>
          </a:xfrm>
          <a:prstGeom prst="roundRect">
            <a:avLst>
              <a:gd name="adj" fmla="val 24207"/>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b="1" dirty="0">
                <a:latin typeface="Calibri" charset="0"/>
                <a:ea typeface="Calibri" charset="0"/>
                <a:cs typeface="Calibri" charset="0"/>
              </a:rPr>
              <a:t>DESPACHO</a:t>
            </a:r>
          </a:p>
        </p:txBody>
      </p:sp>
      <p:grpSp>
        <p:nvGrpSpPr>
          <p:cNvPr id="11" name="Agrupar 4">
            <a:extLst>
              <a:ext uri="{FF2B5EF4-FFF2-40B4-BE49-F238E27FC236}">
                <a16:creationId xmlns:a16="http://schemas.microsoft.com/office/drawing/2014/main" id="{F8580915-64C4-D448-9A86-58CF7855EDED}"/>
              </a:ext>
            </a:extLst>
          </p:cNvPr>
          <p:cNvGrpSpPr/>
          <p:nvPr/>
        </p:nvGrpSpPr>
        <p:grpSpPr>
          <a:xfrm>
            <a:off x="792046" y="3672093"/>
            <a:ext cx="459474" cy="403823"/>
            <a:chOff x="5892512" y="2805541"/>
            <a:chExt cx="459474" cy="403823"/>
          </a:xfrm>
        </p:grpSpPr>
        <p:sp>
          <p:nvSpPr>
            <p:cNvPr id="12" name="Elipse 11">
              <a:extLst>
                <a:ext uri="{FF2B5EF4-FFF2-40B4-BE49-F238E27FC236}">
                  <a16:creationId xmlns:a16="http://schemas.microsoft.com/office/drawing/2014/main" id="{043B8D70-7A53-CC4B-9F8D-83503A5B3C65}"/>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Elipse 12">
              <a:extLst>
                <a:ext uri="{FF2B5EF4-FFF2-40B4-BE49-F238E27FC236}">
                  <a16:creationId xmlns:a16="http://schemas.microsoft.com/office/drawing/2014/main" id="{1636277A-3577-1649-9185-F0FA55F1A43E}"/>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Triángulo 13">
              <a:extLst>
                <a:ext uri="{FF2B5EF4-FFF2-40B4-BE49-F238E27FC236}">
                  <a16:creationId xmlns:a16="http://schemas.microsoft.com/office/drawing/2014/main" id="{6AA23946-3403-4D49-969E-C67C167D2443}"/>
                </a:ext>
              </a:extLst>
            </p:cNvPr>
            <p:cNvSpPr/>
            <p:nvPr/>
          </p:nvSpPr>
          <p:spPr>
            <a:xfrm rot="5400000">
              <a:off x="6076285" y="2946262"/>
              <a:ext cx="186870" cy="122381"/>
            </a:xfrm>
            <a:prstGeom prst="triangle">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5" name="Rectángulo redondeado 14">
            <a:extLst>
              <a:ext uri="{FF2B5EF4-FFF2-40B4-BE49-F238E27FC236}">
                <a16:creationId xmlns:a16="http://schemas.microsoft.com/office/drawing/2014/main" id="{253624D0-F151-BC48-9217-5E1D2247BE17}"/>
              </a:ext>
            </a:extLst>
          </p:cNvPr>
          <p:cNvSpPr/>
          <p:nvPr/>
        </p:nvSpPr>
        <p:spPr>
          <a:xfrm>
            <a:off x="1008062" y="3000385"/>
            <a:ext cx="2577975" cy="500394"/>
          </a:xfrm>
          <a:prstGeom prst="roundRect">
            <a:avLst>
              <a:gd name="adj" fmla="val 26745"/>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b="1" dirty="0">
                <a:latin typeface="Calibri" charset="0"/>
                <a:ea typeface="Calibri" charset="0"/>
                <a:cs typeface="Calibri" charset="0"/>
              </a:rPr>
              <a:t>ALMACENAMIENTO</a:t>
            </a:r>
          </a:p>
        </p:txBody>
      </p:sp>
      <p:grpSp>
        <p:nvGrpSpPr>
          <p:cNvPr id="16" name="Agrupar 9">
            <a:extLst>
              <a:ext uri="{FF2B5EF4-FFF2-40B4-BE49-F238E27FC236}">
                <a16:creationId xmlns:a16="http://schemas.microsoft.com/office/drawing/2014/main" id="{2E92CBBD-9D43-2141-8A7A-C8E91788D2AF}"/>
              </a:ext>
            </a:extLst>
          </p:cNvPr>
          <p:cNvGrpSpPr/>
          <p:nvPr/>
        </p:nvGrpSpPr>
        <p:grpSpPr>
          <a:xfrm>
            <a:off x="792046" y="3048671"/>
            <a:ext cx="459474" cy="403823"/>
            <a:chOff x="5892512" y="2805541"/>
            <a:chExt cx="459474" cy="403823"/>
          </a:xfrm>
        </p:grpSpPr>
        <p:sp>
          <p:nvSpPr>
            <p:cNvPr id="17" name="Elipse 16">
              <a:extLst>
                <a:ext uri="{FF2B5EF4-FFF2-40B4-BE49-F238E27FC236}">
                  <a16:creationId xmlns:a16="http://schemas.microsoft.com/office/drawing/2014/main" id="{6DAF2CF1-076F-9644-BEDF-4112140682B3}"/>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Elipse 17">
              <a:extLst>
                <a:ext uri="{FF2B5EF4-FFF2-40B4-BE49-F238E27FC236}">
                  <a16:creationId xmlns:a16="http://schemas.microsoft.com/office/drawing/2014/main" id="{31E64EE5-DDEF-5B48-8BED-68EBDD28111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9" name="Triángulo 18">
              <a:extLst>
                <a:ext uri="{FF2B5EF4-FFF2-40B4-BE49-F238E27FC236}">
                  <a16:creationId xmlns:a16="http://schemas.microsoft.com/office/drawing/2014/main" id="{872364CA-43A4-1F4F-84CD-648164E73D6B}"/>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0" name="Rectángulo redondeado 19">
            <a:extLst>
              <a:ext uri="{FF2B5EF4-FFF2-40B4-BE49-F238E27FC236}">
                <a16:creationId xmlns:a16="http://schemas.microsoft.com/office/drawing/2014/main" id="{94E81556-30A9-AC43-949F-14640BA9FBA8}"/>
              </a:ext>
            </a:extLst>
          </p:cNvPr>
          <p:cNvSpPr/>
          <p:nvPr/>
        </p:nvSpPr>
        <p:spPr>
          <a:xfrm>
            <a:off x="1008063" y="2372724"/>
            <a:ext cx="2577974"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b="1" dirty="0">
                <a:latin typeface="Calibri" charset="0"/>
                <a:ea typeface="Calibri" charset="0"/>
                <a:cs typeface="Calibri" charset="0"/>
              </a:rPr>
              <a:t>RECEPCIÓN</a:t>
            </a:r>
          </a:p>
        </p:txBody>
      </p:sp>
      <p:grpSp>
        <p:nvGrpSpPr>
          <p:cNvPr id="21" name="Agrupar 14">
            <a:extLst>
              <a:ext uri="{FF2B5EF4-FFF2-40B4-BE49-F238E27FC236}">
                <a16:creationId xmlns:a16="http://schemas.microsoft.com/office/drawing/2014/main" id="{138893D4-6C45-6B4E-9E8C-EEBC0ADB3AAC}"/>
              </a:ext>
            </a:extLst>
          </p:cNvPr>
          <p:cNvGrpSpPr/>
          <p:nvPr/>
        </p:nvGrpSpPr>
        <p:grpSpPr>
          <a:xfrm>
            <a:off x="792046" y="2421010"/>
            <a:ext cx="459474" cy="403823"/>
            <a:chOff x="5892512" y="2805541"/>
            <a:chExt cx="459474" cy="403823"/>
          </a:xfrm>
        </p:grpSpPr>
        <p:sp>
          <p:nvSpPr>
            <p:cNvPr id="22" name="Elipse 21">
              <a:extLst>
                <a:ext uri="{FF2B5EF4-FFF2-40B4-BE49-F238E27FC236}">
                  <a16:creationId xmlns:a16="http://schemas.microsoft.com/office/drawing/2014/main" id="{81B2508D-1FD1-4241-864C-DD194EA3DB4B}"/>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3" name="Elipse 22">
              <a:extLst>
                <a:ext uri="{FF2B5EF4-FFF2-40B4-BE49-F238E27FC236}">
                  <a16:creationId xmlns:a16="http://schemas.microsoft.com/office/drawing/2014/main" id="{E0E36FBD-2885-9F41-A22A-4EE25CD8FA9B}"/>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4" name="Triángulo 23">
              <a:extLst>
                <a:ext uri="{FF2B5EF4-FFF2-40B4-BE49-F238E27FC236}">
                  <a16:creationId xmlns:a16="http://schemas.microsoft.com/office/drawing/2014/main" id="{7438A931-5D15-294F-96A3-F75174E56EA1}"/>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pic>
        <p:nvPicPr>
          <p:cNvPr id="25" name="Imagen 24">
            <a:extLst>
              <a:ext uri="{FF2B5EF4-FFF2-40B4-BE49-F238E27FC236}">
                <a16:creationId xmlns:a16="http://schemas.microsoft.com/office/drawing/2014/main" id="{C5DE7D98-C30E-1045-B889-46DC2360C5D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0"/>
            <a:ext cx="4392612" cy="5715000"/>
          </a:xfrm>
          <a:prstGeom prst="rect">
            <a:avLst/>
          </a:prstGeom>
        </p:spPr>
      </p:pic>
    </p:spTree>
    <p:extLst>
      <p:ext uri="{BB962C8B-B14F-4D97-AF65-F5344CB8AC3E}">
        <p14:creationId xmlns:p14="http://schemas.microsoft.com/office/powerpoint/2010/main" val="407017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7973753"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PROCESOS EN UN ALMACÉN: RECEPCIÓN, ALMACENAMIENTO Y DESPACHO</a:t>
            </a:r>
            <a:endParaRPr lang="es-PE" sz="1600" b="1" spc="-10" dirty="0">
              <a:solidFill>
                <a:srgbClr val="262626"/>
              </a:solidFill>
              <a:cs typeface="Source Sans Pro"/>
            </a:endParaRPr>
          </a:p>
        </p:txBody>
      </p:sp>
      <p:sp>
        <p:nvSpPr>
          <p:cNvPr id="6" name="Rectangle 5">
            <a:extLst>
              <a:ext uri="{FF2B5EF4-FFF2-40B4-BE49-F238E27FC236}">
                <a16:creationId xmlns:a16="http://schemas.microsoft.com/office/drawing/2014/main" id="{2FDD546E-9882-CD4A-8CE0-853D8345B53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57" name="Grupo 56">
            <a:extLst>
              <a:ext uri="{FF2B5EF4-FFF2-40B4-BE49-F238E27FC236}">
                <a16:creationId xmlns:a16="http://schemas.microsoft.com/office/drawing/2014/main" id="{AF2D0770-DDB2-8F47-BB67-573A086EDE29}"/>
              </a:ext>
            </a:extLst>
          </p:cNvPr>
          <p:cNvGrpSpPr/>
          <p:nvPr/>
        </p:nvGrpSpPr>
        <p:grpSpPr>
          <a:xfrm>
            <a:off x="1467624" y="1458094"/>
            <a:ext cx="6208751" cy="3524042"/>
            <a:chOff x="1470931" y="1217157"/>
            <a:chExt cx="6681137" cy="3792165"/>
          </a:xfrm>
        </p:grpSpPr>
        <p:sp>
          <p:nvSpPr>
            <p:cNvPr id="16" name="Rectángulo redondeado 15">
              <a:extLst>
                <a:ext uri="{FF2B5EF4-FFF2-40B4-BE49-F238E27FC236}">
                  <a16:creationId xmlns:a16="http://schemas.microsoft.com/office/drawing/2014/main" id="{A02AE1CB-BAF3-4448-B6A9-10A546DB292E}"/>
                </a:ext>
              </a:extLst>
            </p:cNvPr>
            <p:cNvSpPr/>
            <p:nvPr/>
          </p:nvSpPr>
          <p:spPr>
            <a:xfrm>
              <a:off x="3125873" y="1298837"/>
              <a:ext cx="4459671" cy="3710485"/>
            </a:xfrm>
            <a:prstGeom prst="roundRect">
              <a:avLst>
                <a:gd name="adj" fmla="val 3610"/>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s-PE" sz="1100" b="1" dirty="0">
                <a:solidFill>
                  <a:schemeClr val="tx1"/>
                </a:solidFill>
                <a:latin typeface="Calibri" charset="0"/>
                <a:ea typeface="Calibri" charset="0"/>
                <a:cs typeface="Calibri" charset="0"/>
              </a:endParaRPr>
            </a:p>
          </p:txBody>
        </p:sp>
        <p:sp>
          <p:nvSpPr>
            <p:cNvPr id="8" name="Elipse 7">
              <a:extLst>
                <a:ext uri="{FF2B5EF4-FFF2-40B4-BE49-F238E27FC236}">
                  <a16:creationId xmlns:a16="http://schemas.microsoft.com/office/drawing/2014/main" id="{09255293-D9B2-DF4F-94B4-A8C61521F212}"/>
                </a:ext>
              </a:extLst>
            </p:cNvPr>
            <p:cNvSpPr/>
            <p:nvPr/>
          </p:nvSpPr>
          <p:spPr>
            <a:xfrm>
              <a:off x="1558456" y="3641525"/>
              <a:ext cx="1168841" cy="1168841"/>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a:extLst>
                <a:ext uri="{FF2B5EF4-FFF2-40B4-BE49-F238E27FC236}">
                  <a16:creationId xmlns:a16="http://schemas.microsoft.com/office/drawing/2014/main" id="{FD02CDC1-737C-614E-B42A-9744C20B2AD1}"/>
                </a:ext>
              </a:extLst>
            </p:cNvPr>
            <p:cNvPicPr>
              <a:picLocks noChangeAspect="1"/>
            </p:cNvPicPr>
            <p:nvPr/>
          </p:nvPicPr>
          <p:blipFill>
            <a:blip r:embed="rId3"/>
            <a:stretch>
              <a:fillRect/>
            </a:stretch>
          </p:blipFill>
          <p:spPr>
            <a:xfrm flipH="1">
              <a:off x="1750359" y="3975828"/>
              <a:ext cx="809961" cy="521670"/>
            </a:xfrm>
            <a:prstGeom prst="rect">
              <a:avLst/>
            </a:prstGeom>
          </p:spPr>
        </p:pic>
        <p:sp>
          <p:nvSpPr>
            <p:cNvPr id="11" name="Rectángulo redondeado 10">
              <a:extLst>
                <a:ext uri="{FF2B5EF4-FFF2-40B4-BE49-F238E27FC236}">
                  <a16:creationId xmlns:a16="http://schemas.microsoft.com/office/drawing/2014/main" id="{FF321087-A2CB-114A-80CA-2705E7BC5B68}"/>
                </a:ext>
              </a:extLst>
            </p:cNvPr>
            <p:cNvSpPr/>
            <p:nvPr/>
          </p:nvSpPr>
          <p:spPr>
            <a:xfrm>
              <a:off x="3483681" y="1863381"/>
              <a:ext cx="1267707" cy="613024"/>
            </a:xfrm>
            <a:prstGeom prst="roundRect">
              <a:avLst>
                <a:gd name="adj" fmla="val 16033"/>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tx1"/>
                  </a:solidFill>
                  <a:latin typeface="Calibri" charset="0"/>
                  <a:ea typeface="Calibri" charset="0"/>
                  <a:cs typeface="Calibri" charset="0"/>
                </a:rPr>
                <a:t>Ubicación</a:t>
              </a:r>
            </a:p>
            <a:p>
              <a:pPr algn="ctr" eaLnBrk="1" hangingPunct="1">
                <a:defRPr/>
              </a:pPr>
              <a:r>
                <a:rPr lang="es-PE" sz="1100" b="1" dirty="0">
                  <a:solidFill>
                    <a:schemeClr val="tx1"/>
                  </a:solidFill>
                  <a:latin typeface="Calibri" charset="0"/>
                  <a:ea typeface="Calibri" charset="0"/>
                  <a:cs typeface="Calibri" charset="0"/>
                </a:rPr>
                <a:t>Recepción</a:t>
              </a:r>
            </a:p>
          </p:txBody>
        </p:sp>
        <p:cxnSp>
          <p:nvCxnSpPr>
            <p:cNvPr id="13" name="Conector recto de flecha 12">
              <a:extLst>
                <a:ext uri="{FF2B5EF4-FFF2-40B4-BE49-F238E27FC236}">
                  <a16:creationId xmlns:a16="http://schemas.microsoft.com/office/drawing/2014/main" id="{6ABC604B-6150-624D-A05F-E684FE7E6913}"/>
                </a:ext>
              </a:extLst>
            </p:cNvPr>
            <p:cNvCxnSpPr>
              <a:cxnSpLocks/>
            </p:cNvCxnSpPr>
            <p:nvPr/>
          </p:nvCxnSpPr>
          <p:spPr>
            <a:xfrm>
              <a:off x="4751388" y="2159093"/>
              <a:ext cx="57598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redondeado 14">
              <a:extLst>
                <a:ext uri="{FF2B5EF4-FFF2-40B4-BE49-F238E27FC236}">
                  <a16:creationId xmlns:a16="http://schemas.microsoft.com/office/drawing/2014/main" id="{B34B7385-3E72-8044-AB47-F97DFAAD5485}"/>
                </a:ext>
              </a:extLst>
            </p:cNvPr>
            <p:cNvSpPr/>
            <p:nvPr/>
          </p:nvSpPr>
          <p:spPr>
            <a:xfrm>
              <a:off x="3361150" y="1685677"/>
              <a:ext cx="3421313" cy="978009"/>
            </a:xfrm>
            <a:prstGeom prst="roundRect">
              <a:avLst>
                <a:gd name="adj" fmla="val 107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s-PE" sz="1100" b="1" dirty="0">
                <a:solidFill>
                  <a:schemeClr val="tx1"/>
                </a:solidFill>
                <a:latin typeface="Calibri" charset="0"/>
                <a:ea typeface="Calibri" charset="0"/>
                <a:cs typeface="Calibri" charset="0"/>
              </a:endParaRPr>
            </a:p>
          </p:txBody>
        </p:sp>
        <p:sp>
          <p:nvSpPr>
            <p:cNvPr id="18" name="Rectángulo redondeado 17">
              <a:extLst>
                <a:ext uri="{FF2B5EF4-FFF2-40B4-BE49-F238E27FC236}">
                  <a16:creationId xmlns:a16="http://schemas.microsoft.com/office/drawing/2014/main" id="{E0FFD534-A777-DB4E-8277-65D909AA7F25}"/>
                </a:ext>
              </a:extLst>
            </p:cNvPr>
            <p:cNvSpPr/>
            <p:nvPr/>
          </p:nvSpPr>
          <p:spPr>
            <a:xfrm>
              <a:off x="3483681" y="3904706"/>
              <a:ext cx="1267707" cy="613024"/>
            </a:xfrm>
            <a:prstGeom prst="roundRect">
              <a:avLst>
                <a:gd name="adj" fmla="val 16033"/>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tx1"/>
                  </a:solidFill>
                  <a:latin typeface="Calibri" charset="0"/>
                  <a:ea typeface="Calibri" charset="0"/>
                  <a:cs typeface="Calibri" charset="0"/>
                </a:rPr>
                <a:t>Ubicación</a:t>
              </a:r>
            </a:p>
            <a:p>
              <a:pPr algn="ctr" eaLnBrk="1" hangingPunct="1">
                <a:defRPr/>
              </a:pPr>
              <a:r>
                <a:rPr lang="es-PE" sz="1100" b="1" dirty="0">
                  <a:solidFill>
                    <a:schemeClr val="tx1"/>
                  </a:solidFill>
                  <a:latin typeface="Calibri" charset="0"/>
                  <a:ea typeface="Calibri" charset="0"/>
                  <a:cs typeface="Calibri" charset="0"/>
                </a:rPr>
                <a:t>Disposición</a:t>
              </a:r>
            </a:p>
          </p:txBody>
        </p:sp>
        <p:sp>
          <p:nvSpPr>
            <p:cNvPr id="19" name="Rectángulo redondeado 18">
              <a:extLst>
                <a:ext uri="{FF2B5EF4-FFF2-40B4-BE49-F238E27FC236}">
                  <a16:creationId xmlns:a16="http://schemas.microsoft.com/office/drawing/2014/main" id="{EA6B06C9-8BEB-4D49-BF98-97C803ED1932}"/>
                </a:ext>
              </a:extLst>
            </p:cNvPr>
            <p:cNvSpPr/>
            <p:nvPr/>
          </p:nvSpPr>
          <p:spPr>
            <a:xfrm>
              <a:off x="5327374" y="3904706"/>
              <a:ext cx="1267707" cy="613024"/>
            </a:xfrm>
            <a:prstGeom prst="roundRect">
              <a:avLst>
                <a:gd name="adj" fmla="val 16033"/>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tx1"/>
                  </a:solidFill>
                  <a:latin typeface="Calibri" charset="0"/>
                  <a:ea typeface="Calibri" charset="0"/>
                  <a:cs typeface="Calibri" charset="0"/>
                </a:rPr>
                <a:t>Ubicación</a:t>
              </a:r>
            </a:p>
            <a:p>
              <a:pPr algn="ctr" eaLnBrk="1" hangingPunct="1">
                <a:defRPr/>
              </a:pPr>
              <a:r>
                <a:rPr lang="es-PE" sz="1100" b="1" dirty="0">
                  <a:solidFill>
                    <a:schemeClr val="tx1"/>
                  </a:solidFill>
                  <a:latin typeface="Calibri" charset="0"/>
                  <a:ea typeface="Calibri" charset="0"/>
                  <a:cs typeface="Calibri" charset="0"/>
                </a:rPr>
                <a:t>Recogida</a:t>
              </a:r>
            </a:p>
          </p:txBody>
        </p:sp>
        <p:cxnSp>
          <p:nvCxnSpPr>
            <p:cNvPr id="20" name="Conector recto de flecha 19">
              <a:extLst>
                <a:ext uri="{FF2B5EF4-FFF2-40B4-BE49-F238E27FC236}">
                  <a16:creationId xmlns:a16="http://schemas.microsoft.com/office/drawing/2014/main" id="{7B9E1069-04A1-1144-8302-E6E90BD6688F}"/>
                </a:ext>
              </a:extLst>
            </p:cNvPr>
            <p:cNvCxnSpPr>
              <a:cxnSpLocks/>
            </p:cNvCxnSpPr>
            <p:nvPr/>
          </p:nvCxnSpPr>
          <p:spPr>
            <a:xfrm flipH="1">
              <a:off x="4806080" y="4200418"/>
              <a:ext cx="52129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redondeado 20">
              <a:extLst>
                <a:ext uri="{FF2B5EF4-FFF2-40B4-BE49-F238E27FC236}">
                  <a16:creationId xmlns:a16="http://schemas.microsoft.com/office/drawing/2014/main" id="{2D2E88A8-A117-F24C-963E-31149483F5D3}"/>
                </a:ext>
              </a:extLst>
            </p:cNvPr>
            <p:cNvSpPr/>
            <p:nvPr/>
          </p:nvSpPr>
          <p:spPr>
            <a:xfrm>
              <a:off x="3361150" y="3727002"/>
              <a:ext cx="3421313" cy="978009"/>
            </a:xfrm>
            <a:prstGeom prst="roundRect">
              <a:avLst>
                <a:gd name="adj" fmla="val 107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s-PE" sz="1100" b="1" dirty="0">
                <a:solidFill>
                  <a:schemeClr val="tx1"/>
                </a:solidFill>
                <a:latin typeface="Calibri" charset="0"/>
                <a:ea typeface="Calibri" charset="0"/>
                <a:cs typeface="Calibri" charset="0"/>
              </a:endParaRPr>
            </a:p>
          </p:txBody>
        </p:sp>
        <p:sp>
          <p:nvSpPr>
            <p:cNvPr id="22" name="object 7">
              <a:extLst>
                <a:ext uri="{FF2B5EF4-FFF2-40B4-BE49-F238E27FC236}">
                  <a16:creationId xmlns:a16="http://schemas.microsoft.com/office/drawing/2014/main" id="{46CDE97A-A3C7-684F-8315-221DA900CBD7}"/>
                </a:ext>
              </a:extLst>
            </p:cNvPr>
            <p:cNvSpPr txBox="1"/>
            <p:nvPr/>
          </p:nvSpPr>
          <p:spPr>
            <a:xfrm>
              <a:off x="4638076" y="2402805"/>
              <a:ext cx="776922" cy="198716"/>
            </a:xfrm>
            <a:prstGeom prst="rect">
              <a:avLst/>
            </a:prstGeom>
          </p:spPr>
          <p:txBody>
            <a:bodyPr vert="horz" wrap="square" lIns="0" tIns="0" rIns="0" bIns="0" rtlCol="0">
              <a:spAutoFit/>
            </a:bodyPr>
            <a:lstStyle/>
            <a:p>
              <a:pPr marL="11725" algn="ctr">
                <a:buSzPct val="100000"/>
                <a:tabLst>
                  <a:tab pos="121285" algn="l"/>
                </a:tabLst>
              </a:pPr>
              <a:r>
                <a:rPr lang="es-ES" sz="1200" spc="-10" dirty="0">
                  <a:solidFill>
                    <a:schemeClr val="bg1"/>
                  </a:solidFill>
                  <a:cs typeface="Source Sans Pro"/>
                </a:rPr>
                <a:t>Zona 1</a:t>
              </a:r>
              <a:endParaRPr lang="es-PE" sz="1200" spc="-10" dirty="0">
                <a:solidFill>
                  <a:schemeClr val="bg1"/>
                </a:solidFill>
                <a:cs typeface="Source Sans Pro"/>
              </a:endParaRPr>
            </a:p>
          </p:txBody>
        </p:sp>
        <p:sp>
          <p:nvSpPr>
            <p:cNvPr id="23" name="object 7">
              <a:extLst>
                <a:ext uri="{FF2B5EF4-FFF2-40B4-BE49-F238E27FC236}">
                  <a16:creationId xmlns:a16="http://schemas.microsoft.com/office/drawing/2014/main" id="{BFF76DCA-B251-2941-A3B7-94E2E81CCA7D}"/>
                </a:ext>
              </a:extLst>
            </p:cNvPr>
            <p:cNvSpPr txBox="1"/>
            <p:nvPr/>
          </p:nvSpPr>
          <p:spPr>
            <a:xfrm>
              <a:off x="4638076" y="4384495"/>
              <a:ext cx="776922" cy="198716"/>
            </a:xfrm>
            <a:prstGeom prst="rect">
              <a:avLst/>
            </a:prstGeom>
          </p:spPr>
          <p:txBody>
            <a:bodyPr vert="horz" wrap="square" lIns="0" tIns="0" rIns="0" bIns="0" rtlCol="0">
              <a:spAutoFit/>
            </a:bodyPr>
            <a:lstStyle/>
            <a:p>
              <a:pPr marL="11725" algn="ctr">
                <a:buSzPct val="100000"/>
                <a:tabLst>
                  <a:tab pos="121285" algn="l"/>
                </a:tabLst>
              </a:pPr>
              <a:r>
                <a:rPr lang="es-ES" sz="1200" spc="-10" dirty="0">
                  <a:solidFill>
                    <a:schemeClr val="bg1"/>
                  </a:solidFill>
                  <a:cs typeface="Source Sans Pro"/>
                </a:rPr>
                <a:t>Zona 3</a:t>
              </a:r>
              <a:endParaRPr lang="es-PE" sz="1200" spc="-10" dirty="0">
                <a:solidFill>
                  <a:schemeClr val="bg1"/>
                </a:solidFill>
                <a:cs typeface="Source Sans Pro"/>
              </a:endParaRPr>
            </a:p>
          </p:txBody>
        </p:sp>
        <p:sp>
          <p:nvSpPr>
            <p:cNvPr id="24" name="object 7">
              <a:extLst>
                <a:ext uri="{FF2B5EF4-FFF2-40B4-BE49-F238E27FC236}">
                  <a16:creationId xmlns:a16="http://schemas.microsoft.com/office/drawing/2014/main" id="{A46E7D3F-FFAC-6146-9729-EADA22C525F0}"/>
                </a:ext>
              </a:extLst>
            </p:cNvPr>
            <p:cNvSpPr txBox="1"/>
            <p:nvPr/>
          </p:nvSpPr>
          <p:spPr>
            <a:xfrm rot="5400000">
              <a:off x="6816253" y="3086782"/>
              <a:ext cx="776922" cy="198716"/>
            </a:xfrm>
            <a:prstGeom prst="rect">
              <a:avLst/>
            </a:prstGeom>
          </p:spPr>
          <p:txBody>
            <a:bodyPr vert="horz" wrap="square" lIns="0" tIns="0" rIns="0" bIns="0" rtlCol="0">
              <a:spAutoFit/>
            </a:bodyPr>
            <a:lstStyle/>
            <a:p>
              <a:pPr marL="11725" algn="ctr">
                <a:buSzPct val="100000"/>
                <a:tabLst>
                  <a:tab pos="121285" algn="l"/>
                </a:tabLst>
              </a:pPr>
              <a:r>
                <a:rPr lang="es-ES" sz="1200" spc="-10" dirty="0">
                  <a:solidFill>
                    <a:schemeClr val="bg1"/>
                  </a:solidFill>
                  <a:cs typeface="Source Sans Pro"/>
                </a:rPr>
                <a:t>Zona 2</a:t>
              </a:r>
              <a:endParaRPr lang="es-PE" sz="1200" spc="-10" dirty="0">
                <a:solidFill>
                  <a:schemeClr val="bg1"/>
                </a:solidFill>
                <a:cs typeface="Source Sans Pro"/>
              </a:endParaRPr>
            </a:p>
          </p:txBody>
        </p:sp>
        <p:sp>
          <p:nvSpPr>
            <p:cNvPr id="25" name="Rectángulo redondeado 24">
              <a:extLst>
                <a:ext uri="{FF2B5EF4-FFF2-40B4-BE49-F238E27FC236}">
                  <a16:creationId xmlns:a16="http://schemas.microsoft.com/office/drawing/2014/main" id="{FE193EE0-54A5-2049-87FA-E44B42621D49}"/>
                </a:ext>
              </a:extLst>
            </p:cNvPr>
            <p:cNvSpPr/>
            <p:nvPr/>
          </p:nvSpPr>
          <p:spPr>
            <a:xfrm>
              <a:off x="5659078" y="2789409"/>
              <a:ext cx="1695880" cy="819237"/>
            </a:xfrm>
            <a:prstGeom prst="roundRect">
              <a:avLst>
                <a:gd name="adj" fmla="val 107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s-PE" sz="1100" b="1" dirty="0">
                <a:solidFill>
                  <a:schemeClr val="tx1"/>
                </a:solidFill>
                <a:latin typeface="Calibri" charset="0"/>
                <a:ea typeface="Calibri" charset="0"/>
                <a:cs typeface="Calibri" charset="0"/>
              </a:endParaRPr>
            </a:p>
          </p:txBody>
        </p:sp>
        <p:cxnSp>
          <p:nvCxnSpPr>
            <p:cNvPr id="28" name="Conector recto de flecha 27">
              <a:extLst>
                <a:ext uri="{FF2B5EF4-FFF2-40B4-BE49-F238E27FC236}">
                  <a16:creationId xmlns:a16="http://schemas.microsoft.com/office/drawing/2014/main" id="{75AD1541-C125-264C-BCE5-782751C85482}"/>
                </a:ext>
              </a:extLst>
            </p:cNvPr>
            <p:cNvCxnSpPr>
              <a:cxnSpLocks/>
            </p:cNvCxnSpPr>
            <p:nvPr/>
          </p:nvCxnSpPr>
          <p:spPr>
            <a:xfrm flipH="1">
              <a:off x="5939624" y="3422691"/>
              <a:ext cx="548640" cy="43058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redondeado 16">
              <a:extLst>
                <a:ext uri="{FF2B5EF4-FFF2-40B4-BE49-F238E27FC236}">
                  <a16:creationId xmlns:a16="http://schemas.microsoft.com/office/drawing/2014/main" id="{BED53FD0-7F33-5941-8DC6-3E5A4D427067}"/>
                </a:ext>
              </a:extLst>
            </p:cNvPr>
            <p:cNvSpPr/>
            <p:nvPr/>
          </p:nvSpPr>
          <p:spPr>
            <a:xfrm>
              <a:off x="5788550" y="2895550"/>
              <a:ext cx="1267707" cy="613024"/>
            </a:xfrm>
            <a:prstGeom prst="roundRect">
              <a:avLst>
                <a:gd name="adj" fmla="val 16033"/>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tx1"/>
                  </a:solidFill>
                  <a:latin typeface="Calibri" charset="0"/>
                  <a:ea typeface="Calibri" charset="0"/>
                  <a:cs typeface="Calibri" charset="0"/>
                </a:rPr>
                <a:t>Ubicación</a:t>
              </a:r>
            </a:p>
            <a:p>
              <a:pPr algn="ctr" eaLnBrk="1" hangingPunct="1">
                <a:defRPr/>
              </a:pPr>
              <a:r>
                <a:rPr lang="es-PE" sz="1100" b="1" dirty="0">
                  <a:solidFill>
                    <a:schemeClr val="tx1"/>
                  </a:solidFill>
                  <a:latin typeface="Calibri" charset="0"/>
                  <a:ea typeface="Calibri" charset="0"/>
                  <a:cs typeface="Calibri" charset="0"/>
                </a:rPr>
                <a:t>Carga</a:t>
              </a:r>
            </a:p>
          </p:txBody>
        </p:sp>
        <p:cxnSp>
          <p:nvCxnSpPr>
            <p:cNvPr id="33" name="Conector recto de flecha 32">
              <a:extLst>
                <a:ext uri="{FF2B5EF4-FFF2-40B4-BE49-F238E27FC236}">
                  <a16:creationId xmlns:a16="http://schemas.microsoft.com/office/drawing/2014/main" id="{20B756CC-A386-8845-8972-B3949C8D89FD}"/>
                </a:ext>
              </a:extLst>
            </p:cNvPr>
            <p:cNvCxnSpPr>
              <a:cxnSpLocks/>
            </p:cNvCxnSpPr>
            <p:nvPr/>
          </p:nvCxnSpPr>
          <p:spPr>
            <a:xfrm>
              <a:off x="5853263" y="2385915"/>
              <a:ext cx="569140" cy="45547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BE3ED76-B70D-BC48-953E-D09C6465DF2C}"/>
                </a:ext>
              </a:extLst>
            </p:cNvPr>
            <p:cNvCxnSpPr>
              <a:cxnSpLocks/>
            </p:cNvCxnSpPr>
            <p:nvPr/>
          </p:nvCxnSpPr>
          <p:spPr>
            <a:xfrm>
              <a:off x="4117534" y="2476405"/>
              <a:ext cx="0" cy="116157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object 7">
              <a:extLst>
                <a:ext uri="{FF2B5EF4-FFF2-40B4-BE49-F238E27FC236}">
                  <a16:creationId xmlns:a16="http://schemas.microsoft.com/office/drawing/2014/main" id="{8765C0D0-94C7-B146-AAC5-9D32132BEC90}"/>
                </a:ext>
              </a:extLst>
            </p:cNvPr>
            <p:cNvSpPr txBox="1"/>
            <p:nvPr/>
          </p:nvSpPr>
          <p:spPr>
            <a:xfrm>
              <a:off x="4967247" y="1385250"/>
              <a:ext cx="776922" cy="198716"/>
            </a:xfrm>
            <a:prstGeom prst="rect">
              <a:avLst/>
            </a:prstGeom>
          </p:spPr>
          <p:txBody>
            <a:bodyPr vert="horz" wrap="square" lIns="0" tIns="0" rIns="0" bIns="0" rtlCol="0">
              <a:spAutoFit/>
            </a:bodyPr>
            <a:lstStyle/>
            <a:p>
              <a:pPr marL="11725" algn="ctr">
                <a:buSzPct val="100000"/>
                <a:tabLst>
                  <a:tab pos="121285" algn="l"/>
                </a:tabLst>
              </a:pPr>
              <a:r>
                <a:rPr lang="es-ES" sz="1200" b="1" spc="-10" dirty="0">
                  <a:solidFill>
                    <a:schemeClr val="bg1"/>
                  </a:solidFill>
                  <a:cs typeface="Source Sans Pro"/>
                </a:rPr>
                <a:t>ALMACÉN</a:t>
              </a:r>
              <a:endParaRPr lang="es-PE" sz="1200" b="1" spc="-10" dirty="0">
                <a:solidFill>
                  <a:schemeClr val="bg1"/>
                </a:solidFill>
                <a:cs typeface="Source Sans Pro"/>
              </a:endParaRPr>
            </a:p>
          </p:txBody>
        </p:sp>
        <p:grpSp>
          <p:nvGrpSpPr>
            <p:cNvPr id="54" name="Grupo 53">
              <a:extLst>
                <a:ext uri="{FF2B5EF4-FFF2-40B4-BE49-F238E27FC236}">
                  <a16:creationId xmlns:a16="http://schemas.microsoft.com/office/drawing/2014/main" id="{5C7A4FE4-7865-A94C-B467-99ED8ADF532B}"/>
                </a:ext>
              </a:extLst>
            </p:cNvPr>
            <p:cNvGrpSpPr/>
            <p:nvPr/>
          </p:nvGrpSpPr>
          <p:grpSpPr>
            <a:xfrm>
              <a:off x="1558456" y="1627001"/>
              <a:ext cx="1168841" cy="1168841"/>
              <a:chOff x="1558456" y="1570332"/>
              <a:chExt cx="1168841" cy="1168841"/>
            </a:xfrm>
          </p:grpSpPr>
          <p:sp>
            <p:nvSpPr>
              <p:cNvPr id="4" name="Elipse 3">
                <a:extLst>
                  <a:ext uri="{FF2B5EF4-FFF2-40B4-BE49-F238E27FC236}">
                    <a16:creationId xmlns:a16="http://schemas.microsoft.com/office/drawing/2014/main" id="{18F35E12-CF86-6B48-9535-116D5A3C4F57}"/>
                  </a:ext>
                </a:extLst>
              </p:cNvPr>
              <p:cNvSpPr/>
              <p:nvPr/>
            </p:nvSpPr>
            <p:spPr>
              <a:xfrm>
                <a:off x="1558456" y="1570332"/>
                <a:ext cx="1168841" cy="1168841"/>
              </a:xfrm>
              <a:prstGeom prst="ellipse">
                <a:avLst/>
              </a:prstGeom>
              <a:solidFill>
                <a:srgbClr val="8FC5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31E59497-D3B1-8C44-9964-22F86D00167E}"/>
                  </a:ext>
                </a:extLst>
              </p:cNvPr>
              <p:cNvPicPr>
                <a:picLocks noChangeAspect="1"/>
              </p:cNvPicPr>
              <p:nvPr/>
            </p:nvPicPr>
            <p:blipFill>
              <a:blip r:embed="rId3"/>
              <a:stretch>
                <a:fillRect/>
              </a:stretch>
            </p:blipFill>
            <p:spPr>
              <a:xfrm>
                <a:off x="1750359" y="1904635"/>
                <a:ext cx="809961" cy="521670"/>
              </a:xfrm>
              <a:prstGeom prst="rect">
                <a:avLst/>
              </a:prstGeom>
            </p:spPr>
          </p:pic>
          <p:sp>
            <p:nvSpPr>
              <p:cNvPr id="40" name="object 7">
                <a:extLst>
                  <a:ext uri="{FF2B5EF4-FFF2-40B4-BE49-F238E27FC236}">
                    <a16:creationId xmlns:a16="http://schemas.microsoft.com/office/drawing/2014/main" id="{1D1889BB-B72A-F34C-9EB7-4E54A31E6024}"/>
                  </a:ext>
                </a:extLst>
              </p:cNvPr>
              <p:cNvSpPr txBox="1"/>
              <p:nvPr/>
            </p:nvSpPr>
            <p:spPr>
              <a:xfrm>
                <a:off x="1645403" y="2013176"/>
                <a:ext cx="776922" cy="215444"/>
              </a:xfrm>
              <a:prstGeom prst="rect">
                <a:avLst/>
              </a:prstGeom>
            </p:spPr>
            <p:txBody>
              <a:bodyPr vert="horz" wrap="square" lIns="0" tIns="0" rIns="0" bIns="0" rtlCol="0">
                <a:spAutoFit/>
              </a:bodyPr>
              <a:lstStyle/>
              <a:p>
                <a:pPr marL="11725" algn="ctr">
                  <a:buSzPct val="100000"/>
                  <a:tabLst>
                    <a:tab pos="121285" algn="l"/>
                  </a:tabLst>
                </a:pPr>
                <a:r>
                  <a:rPr lang="es-ES" sz="1400" b="1" spc="-10" dirty="0">
                    <a:solidFill>
                      <a:schemeClr val="bg1"/>
                    </a:solidFill>
                    <a:cs typeface="Source Sans Pro"/>
                  </a:rPr>
                  <a:t>ENT.</a:t>
                </a:r>
                <a:endParaRPr lang="es-PE" sz="1400" b="1" spc="-10" dirty="0">
                  <a:solidFill>
                    <a:schemeClr val="bg1"/>
                  </a:solidFill>
                  <a:cs typeface="Source Sans Pro"/>
                </a:endParaRPr>
              </a:p>
            </p:txBody>
          </p:sp>
        </p:grpSp>
        <p:sp>
          <p:nvSpPr>
            <p:cNvPr id="41" name="object 7">
              <a:extLst>
                <a:ext uri="{FF2B5EF4-FFF2-40B4-BE49-F238E27FC236}">
                  <a16:creationId xmlns:a16="http://schemas.microsoft.com/office/drawing/2014/main" id="{90372B7E-9D84-0B48-9615-96F83BD18953}"/>
                </a:ext>
              </a:extLst>
            </p:cNvPr>
            <p:cNvSpPr txBox="1"/>
            <p:nvPr/>
          </p:nvSpPr>
          <p:spPr>
            <a:xfrm>
              <a:off x="1875990" y="4076590"/>
              <a:ext cx="776922" cy="215444"/>
            </a:xfrm>
            <a:prstGeom prst="rect">
              <a:avLst/>
            </a:prstGeom>
          </p:spPr>
          <p:txBody>
            <a:bodyPr vert="horz" wrap="square" lIns="0" tIns="0" rIns="0" bIns="0" rtlCol="0">
              <a:spAutoFit/>
            </a:bodyPr>
            <a:lstStyle/>
            <a:p>
              <a:pPr marL="11725" algn="ctr">
                <a:buSzPct val="100000"/>
                <a:tabLst>
                  <a:tab pos="121285" algn="l"/>
                </a:tabLst>
              </a:pPr>
              <a:r>
                <a:rPr lang="es-ES" sz="1400" b="1" spc="-10" dirty="0">
                  <a:solidFill>
                    <a:schemeClr val="bg1"/>
                  </a:solidFill>
                  <a:cs typeface="Source Sans Pro"/>
                </a:rPr>
                <a:t>SAL.</a:t>
              </a:r>
              <a:endParaRPr lang="es-PE" sz="1400" b="1" spc="-10" dirty="0">
                <a:solidFill>
                  <a:schemeClr val="bg1"/>
                </a:solidFill>
                <a:cs typeface="Source Sans Pro"/>
              </a:endParaRPr>
            </a:p>
          </p:txBody>
        </p:sp>
        <p:sp>
          <p:nvSpPr>
            <p:cNvPr id="42" name="object 7">
              <a:extLst>
                <a:ext uri="{FF2B5EF4-FFF2-40B4-BE49-F238E27FC236}">
                  <a16:creationId xmlns:a16="http://schemas.microsoft.com/office/drawing/2014/main" id="{5A9F6312-B096-4A47-B596-0080240A8EAF}"/>
                </a:ext>
              </a:extLst>
            </p:cNvPr>
            <p:cNvSpPr txBox="1"/>
            <p:nvPr/>
          </p:nvSpPr>
          <p:spPr>
            <a:xfrm>
              <a:off x="3270451" y="3110471"/>
              <a:ext cx="776922" cy="184666"/>
            </a:xfrm>
            <a:prstGeom prst="rect">
              <a:avLst/>
            </a:prstGeom>
          </p:spPr>
          <p:txBody>
            <a:bodyPr vert="horz" wrap="square" lIns="0" tIns="0" rIns="0" bIns="0" rtlCol="0">
              <a:spAutoFit/>
            </a:bodyPr>
            <a:lstStyle/>
            <a:p>
              <a:pPr marL="11725" algn="ctr">
                <a:buSzPct val="100000"/>
                <a:tabLst>
                  <a:tab pos="121285" algn="l"/>
                </a:tabLst>
              </a:pPr>
              <a:r>
                <a:rPr lang="es-ES" sz="1200" b="1" spc="-10" dirty="0">
                  <a:solidFill>
                    <a:schemeClr val="bg1"/>
                  </a:solidFill>
                  <a:cs typeface="Source Sans Pro"/>
                </a:rPr>
                <a:t>Trasbordo</a:t>
              </a:r>
              <a:endParaRPr lang="es-PE" sz="1200" b="1" spc="-10" dirty="0">
                <a:solidFill>
                  <a:schemeClr val="bg1"/>
                </a:solidFill>
                <a:cs typeface="Source Sans Pro"/>
              </a:endParaRPr>
            </a:p>
          </p:txBody>
        </p:sp>
        <p:sp>
          <p:nvSpPr>
            <p:cNvPr id="44" name="object 7">
              <a:extLst>
                <a:ext uri="{FF2B5EF4-FFF2-40B4-BE49-F238E27FC236}">
                  <a16:creationId xmlns:a16="http://schemas.microsoft.com/office/drawing/2014/main" id="{FBEEF99F-D161-314C-8431-47D124791AD6}"/>
                </a:ext>
              </a:extLst>
            </p:cNvPr>
            <p:cNvSpPr txBox="1"/>
            <p:nvPr/>
          </p:nvSpPr>
          <p:spPr>
            <a:xfrm rot="5400000">
              <a:off x="7350275" y="3568102"/>
              <a:ext cx="1357366" cy="246221"/>
            </a:xfrm>
            <a:prstGeom prst="rect">
              <a:avLst/>
            </a:prstGeom>
          </p:spPr>
          <p:txBody>
            <a:bodyPr vert="horz" wrap="square" lIns="0" tIns="0" rIns="0" bIns="0" rtlCol="0">
              <a:spAutoFit/>
            </a:bodyPr>
            <a:lstStyle/>
            <a:p>
              <a:pPr marL="11725" algn="ctr">
                <a:buSzPct val="100000"/>
                <a:tabLst>
                  <a:tab pos="121285" algn="l"/>
                </a:tabLst>
              </a:pPr>
              <a:r>
                <a:rPr lang="es-ES" sz="1600" b="1" spc="-10" dirty="0">
                  <a:solidFill>
                    <a:srgbClr val="262626"/>
                  </a:solidFill>
                  <a:cs typeface="Source Sans Pro"/>
                </a:rPr>
                <a:t>PRODUCCIÓN</a:t>
              </a:r>
              <a:endParaRPr lang="es-PE" sz="1600" b="1" spc="-10" dirty="0">
                <a:solidFill>
                  <a:srgbClr val="262626"/>
                </a:solidFill>
                <a:cs typeface="Source Sans Pro"/>
              </a:endParaRPr>
            </a:p>
          </p:txBody>
        </p:sp>
        <p:cxnSp>
          <p:nvCxnSpPr>
            <p:cNvPr id="45" name="Conector recto de flecha 44">
              <a:extLst>
                <a:ext uri="{FF2B5EF4-FFF2-40B4-BE49-F238E27FC236}">
                  <a16:creationId xmlns:a16="http://schemas.microsoft.com/office/drawing/2014/main" id="{91646C10-8E24-6341-A1C9-F1ABDBA69EDC}"/>
                </a:ext>
              </a:extLst>
            </p:cNvPr>
            <p:cNvCxnSpPr>
              <a:cxnSpLocks/>
            </p:cNvCxnSpPr>
            <p:nvPr/>
          </p:nvCxnSpPr>
          <p:spPr>
            <a:xfrm>
              <a:off x="2727297" y="2215762"/>
              <a:ext cx="575986" cy="0"/>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694E9C5A-7363-6843-A906-ACC1C33D8FC4}"/>
                </a:ext>
              </a:extLst>
            </p:cNvPr>
            <p:cNvCxnSpPr>
              <a:cxnSpLocks/>
            </p:cNvCxnSpPr>
            <p:nvPr/>
          </p:nvCxnSpPr>
          <p:spPr>
            <a:xfrm flipH="1">
              <a:off x="2778543" y="4248904"/>
              <a:ext cx="533598" cy="0"/>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E1E84EE3-44CF-8941-9D51-7F620F13C190}"/>
                </a:ext>
              </a:extLst>
            </p:cNvPr>
            <p:cNvCxnSpPr>
              <a:cxnSpLocks/>
            </p:cNvCxnSpPr>
            <p:nvPr/>
          </p:nvCxnSpPr>
          <p:spPr>
            <a:xfrm flipV="1">
              <a:off x="7386993" y="3151520"/>
              <a:ext cx="453226" cy="1"/>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05BE9DD6-9221-5A42-8652-98420667D360}"/>
                </a:ext>
              </a:extLst>
            </p:cNvPr>
            <p:cNvCxnSpPr>
              <a:cxnSpLocks/>
            </p:cNvCxnSpPr>
            <p:nvPr/>
          </p:nvCxnSpPr>
          <p:spPr>
            <a:xfrm flipH="1">
              <a:off x="6871957" y="4236663"/>
              <a:ext cx="948864" cy="0"/>
            </a:xfrm>
            <a:prstGeom prst="straightConnector1">
              <a:avLst/>
            </a:prstGeom>
            <a:ln w="28575">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55" name="object 7">
              <a:extLst>
                <a:ext uri="{FF2B5EF4-FFF2-40B4-BE49-F238E27FC236}">
                  <a16:creationId xmlns:a16="http://schemas.microsoft.com/office/drawing/2014/main" id="{F45F9138-A1EF-014C-8A7F-C69FBF96EAEC}"/>
                </a:ext>
              </a:extLst>
            </p:cNvPr>
            <p:cNvSpPr txBox="1"/>
            <p:nvPr/>
          </p:nvSpPr>
          <p:spPr>
            <a:xfrm>
              <a:off x="1470931" y="3186139"/>
              <a:ext cx="1357366" cy="397432"/>
            </a:xfrm>
            <a:prstGeom prst="rect">
              <a:avLst/>
            </a:prstGeom>
          </p:spPr>
          <p:txBody>
            <a:bodyPr vert="horz" wrap="square" lIns="0" tIns="0" rIns="0" bIns="0" rtlCol="0">
              <a:spAutoFit/>
            </a:bodyPr>
            <a:lstStyle/>
            <a:p>
              <a:pPr marL="11725" algn="ctr">
                <a:buSzPct val="100000"/>
                <a:tabLst>
                  <a:tab pos="121285" algn="l"/>
                </a:tabLst>
              </a:pPr>
              <a:r>
                <a:rPr lang="es-ES" sz="1200" b="1" spc="-10" dirty="0">
                  <a:solidFill>
                    <a:srgbClr val="262626"/>
                  </a:solidFill>
                  <a:cs typeface="Source Sans Pro"/>
                </a:rPr>
                <a:t>Ventas /</a:t>
              </a:r>
            </a:p>
            <a:p>
              <a:pPr marL="11725" algn="ctr">
                <a:buSzPct val="100000"/>
                <a:tabLst>
                  <a:tab pos="121285" algn="l"/>
                </a:tabLst>
              </a:pPr>
              <a:r>
                <a:rPr lang="es-ES" sz="1200" b="1" spc="-10" dirty="0">
                  <a:solidFill>
                    <a:srgbClr val="262626"/>
                  </a:solidFill>
                  <a:cs typeface="Source Sans Pro"/>
                </a:rPr>
                <a:t>Despachos</a:t>
              </a:r>
              <a:endParaRPr lang="es-PE" sz="1200" b="1" spc="-10" dirty="0">
                <a:solidFill>
                  <a:srgbClr val="262626"/>
                </a:solidFill>
                <a:cs typeface="Source Sans Pro"/>
              </a:endParaRPr>
            </a:p>
          </p:txBody>
        </p:sp>
        <p:sp>
          <p:nvSpPr>
            <p:cNvPr id="56" name="object 7">
              <a:extLst>
                <a:ext uri="{FF2B5EF4-FFF2-40B4-BE49-F238E27FC236}">
                  <a16:creationId xmlns:a16="http://schemas.microsoft.com/office/drawing/2014/main" id="{9E1FEA24-FF40-EF4A-BFD7-7B007B545FF5}"/>
                </a:ext>
              </a:extLst>
            </p:cNvPr>
            <p:cNvSpPr txBox="1"/>
            <p:nvPr/>
          </p:nvSpPr>
          <p:spPr>
            <a:xfrm>
              <a:off x="1470931" y="1217157"/>
              <a:ext cx="1357366" cy="397432"/>
            </a:xfrm>
            <a:prstGeom prst="rect">
              <a:avLst/>
            </a:prstGeom>
          </p:spPr>
          <p:txBody>
            <a:bodyPr vert="horz" wrap="square" lIns="0" tIns="0" rIns="0" bIns="0" rtlCol="0">
              <a:spAutoFit/>
            </a:bodyPr>
            <a:lstStyle/>
            <a:p>
              <a:pPr marL="11725" algn="ctr">
                <a:buSzPct val="100000"/>
                <a:tabLst>
                  <a:tab pos="121285" algn="l"/>
                </a:tabLst>
              </a:pPr>
              <a:r>
                <a:rPr lang="es-ES" sz="1200" b="1" spc="-10" dirty="0">
                  <a:solidFill>
                    <a:srgbClr val="262626"/>
                  </a:solidFill>
                  <a:cs typeface="Source Sans Pro"/>
                </a:rPr>
                <a:t>Compras /</a:t>
              </a:r>
            </a:p>
            <a:p>
              <a:pPr marL="11725" algn="ctr">
                <a:buSzPct val="100000"/>
                <a:tabLst>
                  <a:tab pos="121285" algn="l"/>
                </a:tabLst>
              </a:pPr>
              <a:r>
                <a:rPr lang="es-ES" sz="1200" b="1" spc="-10" dirty="0">
                  <a:solidFill>
                    <a:srgbClr val="262626"/>
                  </a:solidFill>
                  <a:cs typeface="Source Sans Pro"/>
                </a:rPr>
                <a:t>Abastecimiento</a:t>
              </a:r>
              <a:endParaRPr lang="es-PE" sz="1200" b="1" spc="-10" dirty="0">
                <a:solidFill>
                  <a:srgbClr val="262626"/>
                </a:solidFill>
                <a:cs typeface="Source Sans Pro"/>
              </a:endParaRPr>
            </a:p>
          </p:txBody>
        </p:sp>
        <p:sp>
          <p:nvSpPr>
            <p:cNvPr id="12" name="Rectángulo redondeado 11">
              <a:extLst>
                <a:ext uri="{FF2B5EF4-FFF2-40B4-BE49-F238E27FC236}">
                  <a16:creationId xmlns:a16="http://schemas.microsoft.com/office/drawing/2014/main" id="{514DCE38-05B9-514F-9B9D-644C6716C5E3}"/>
                </a:ext>
              </a:extLst>
            </p:cNvPr>
            <p:cNvSpPr/>
            <p:nvPr/>
          </p:nvSpPr>
          <p:spPr>
            <a:xfrm>
              <a:off x="5327374" y="1863381"/>
              <a:ext cx="1267707" cy="613024"/>
            </a:xfrm>
            <a:prstGeom prst="roundRect">
              <a:avLst>
                <a:gd name="adj" fmla="val 16033"/>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tx1"/>
                  </a:solidFill>
                  <a:latin typeface="Calibri" charset="0"/>
                  <a:ea typeface="Calibri" charset="0"/>
                  <a:cs typeface="Calibri" charset="0"/>
                </a:rPr>
                <a:t>Ubicación</a:t>
              </a:r>
            </a:p>
            <a:p>
              <a:pPr algn="ctr" eaLnBrk="1" hangingPunct="1">
                <a:defRPr/>
              </a:pPr>
              <a:r>
                <a:rPr lang="es-PE" sz="1100" b="1" dirty="0">
                  <a:solidFill>
                    <a:schemeClr val="tx1"/>
                  </a:solidFill>
                  <a:latin typeface="Calibri" charset="0"/>
                  <a:ea typeface="Calibri" charset="0"/>
                  <a:cs typeface="Calibri" charset="0"/>
                </a:rPr>
                <a:t>Inspección</a:t>
              </a:r>
            </a:p>
          </p:txBody>
        </p:sp>
      </p:grpSp>
    </p:spTree>
    <p:extLst>
      <p:ext uri="{BB962C8B-B14F-4D97-AF65-F5344CB8AC3E}">
        <p14:creationId xmlns:p14="http://schemas.microsoft.com/office/powerpoint/2010/main" val="74269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95260" y="1525588"/>
            <a:ext cx="8180428" cy="692497"/>
          </a:xfrm>
          <a:prstGeom prst="rect">
            <a:avLst/>
          </a:prstGeom>
        </p:spPr>
        <p:txBody>
          <a:bodyPr vert="horz" wrap="square" lIns="0" tIns="0" rIns="0" bIns="0" rtlCol="0">
            <a:spAutoFit/>
          </a:bodyPr>
          <a:lstStyle/>
          <a:p>
            <a:pPr marL="11725">
              <a:buSzPct val="100000"/>
              <a:tabLst>
                <a:tab pos="121285" algn="l"/>
              </a:tabLst>
            </a:pPr>
            <a:r>
              <a:rPr lang="es-ES" sz="1500" spc="-10" dirty="0">
                <a:solidFill>
                  <a:srgbClr val="262626"/>
                </a:solidFill>
                <a:cs typeface="Source Sans Pro"/>
              </a:rPr>
              <a:t>Es el proceso de aceptar los productos entregados y transferirlos al control del inventario. Durante la recepción se lleva a cabo la verificación y registro de la información del producto contra el documento de entrega, con el objetivo de garantizar la calidad y cantidad de los productos recibidos.</a:t>
            </a:r>
          </a:p>
        </p:txBody>
      </p:sp>
      <p:sp>
        <p:nvSpPr>
          <p:cNvPr id="7" name="Rectangle 5">
            <a:extLst>
              <a:ext uri="{FF2B5EF4-FFF2-40B4-BE49-F238E27FC236}">
                <a16:creationId xmlns:a16="http://schemas.microsoft.com/office/drawing/2014/main" id="{D6B9483F-FE4D-E049-883B-D88E6C5DC14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91762E36-090C-4E4C-96B8-A43C1E8DA302}"/>
              </a:ext>
            </a:extLst>
          </p:cNvPr>
          <p:cNvGrpSpPr/>
          <p:nvPr/>
        </p:nvGrpSpPr>
        <p:grpSpPr>
          <a:xfrm>
            <a:off x="326977" y="917244"/>
            <a:ext cx="2909203" cy="394721"/>
            <a:chOff x="287221" y="917244"/>
            <a:chExt cx="3420680" cy="500394"/>
          </a:xfrm>
        </p:grpSpPr>
        <p:sp>
          <p:nvSpPr>
            <p:cNvPr id="9" name="Rectángulo redondeado 8">
              <a:extLst>
                <a:ext uri="{FF2B5EF4-FFF2-40B4-BE49-F238E27FC236}">
                  <a16:creationId xmlns:a16="http://schemas.microsoft.com/office/drawing/2014/main" id="{70D7DE72-2C2E-4F43-8D2B-EBAED7614653}"/>
                </a:ext>
              </a:extLst>
            </p:cNvPr>
            <p:cNvSpPr/>
            <p:nvPr/>
          </p:nvSpPr>
          <p:spPr>
            <a:xfrm>
              <a:off x="503237" y="917244"/>
              <a:ext cx="3204664"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400" b="1" dirty="0">
                  <a:latin typeface="Calibri" charset="0"/>
                  <a:cs typeface="Calibri" charset="0"/>
                </a:rPr>
                <a:t>RECEPCIÓN EN UN ALMACÉN</a:t>
              </a:r>
            </a:p>
          </p:txBody>
        </p:sp>
        <p:grpSp>
          <p:nvGrpSpPr>
            <p:cNvPr id="10" name="Agrupar 14">
              <a:extLst>
                <a:ext uri="{FF2B5EF4-FFF2-40B4-BE49-F238E27FC236}">
                  <a16:creationId xmlns:a16="http://schemas.microsoft.com/office/drawing/2014/main" id="{55628CBD-A8FE-4146-A6D5-7B8F1929A2A2}"/>
                </a:ext>
              </a:extLst>
            </p:cNvPr>
            <p:cNvGrpSpPr/>
            <p:nvPr/>
          </p:nvGrpSpPr>
          <p:grpSpPr>
            <a:xfrm>
              <a:off x="287221" y="965530"/>
              <a:ext cx="459474" cy="403823"/>
              <a:chOff x="5892512" y="2805541"/>
              <a:chExt cx="459474" cy="403823"/>
            </a:xfrm>
          </p:grpSpPr>
          <p:sp>
            <p:nvSpPr>
              <p:cNvPr id="11" name="Elipse 10">
                <a:extLst>
                  <a:ext uri="{FF2B5EF4-FFF2-40B4-BE49-F238E27FC236}">
                    <a16:creationId xmlns:a16="http://schemas.microsoft.com/office/drawing/2014/main" id="{3ABACF0D-FB2B-8E45-BB08-05BB68DBB766}"/>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2" name="Elipse 11">
                <a:extLst>
                  <a:ext uri="{FF2B5EF4-FFF2-40B4-BE49-F238E27FC236}">
                    <a16:creationId xmlns:a16="http://schemas.microsoft.com/office/drawing/2014/main" id="{B3F2B23F-94CD-CE4D-A1F0-571C7F8408CA}"/>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Triángulo 12">
                <a:extLst>
                  <a:ext uri="{FF2B5EF4-FFF2-40B4-BE49-F238E27FC236}">
                    <a16:creationId xmlns:a16="http://schemas.microsoft.com/office/drawing/2014/main" id="{8B0B0E78-8E21-3F4C-8F1D-4857EADCAEED}"/>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grpSp>
        <p:nvGrpSpPr>
          <p:cNvPr id="19" name="Grupo 18">
            <a:extLst>
              <a:ext uri="{FF2B5EF4-FFF2-40B4-BE49-F238E27FC236}">
                <a16:creationId xmlns:a16="http://schemas.microsoft.com/office/drawing/2014/main" id="{0E01AA37-44F4-5F4E-AA70-FFE3CD2C1379}"/>
              </a:ext>
            </a:extLst>
          </p:cNvPr>
          <p:cNvGrpSpPr/>
          <p:nvPr/>
        </p:nvGrpSpPr>
        <p:grpSpPr>
          <a:xfrm>
            <a:off x="519960" y="2515963"/>
            <a:ext cx="8169100" cy="2718025"/>
            <a:chOff x="892255" y="2745229"/>
            <a:chExt cx="7480034" cy="2488759"/>
          </a:xfrm>
        </p:grpSpPr>
        <p:pic>
          <p:nvPicPr>
            <p:cNvPr id="16" name="Imagen 15">
              <a:extLst>
                <a:ext uri="{FF2B5EF4-FFF2-40B4-BE49-F238E27FC236}">
                  <a16:creationId xmlns:a16="http://schemas.microsoft.com/office/drawing/2014/main" id="{23B526DB-7EB5-0F4B-BE23-237B707C9F4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2255" y="2745230"/>
              <a:ext cx="3671794" cy="2488758"/>
            </a:xfrm>
            <a:prstGeom prst="rect">
              <a:avLst/>
            </a:prstGeom>
          </p:spPr>
        </p:pic>
        <p:pic>
          <p:nvPicPr>
            <p:cNvPr id="18" name="Imagen 17">
              <a:extLst>
                <a:ext uri="{FF2B5EF4-FFF2-40B4-BE49-F238E27FC236}">
                  <a16:creationId xmlns:a16="http://schemas.microsoft.com/office/drawing/2014/main" id="{A6BF8016-6C29-7740-889F-B662FE7EC9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40842" y="2745229"/>
              <a:ext cx="3731447" cy="2488757"/>
            </a:xfrm>
            <a:prstGeom prst="rect">
              <a:avLst/>
            </a:prstGeom>
          </p:spPr>
        </p:pic>
      </p:grpSp>
    </p:spTree>
    <p:extLst>
      <p:ext uri="{BB962C8B-B14F-4D97-AF65-F5344CB8AC3E}">
        <p14:creationId xmlns:p14="http://schemas.microsoft.com/office/powerpoint/2010/main" val="180842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n 40">
            <a:extLst>
              <a:ext uri="{FF2B5EF4-FFF2-40B4-BE49-F238E27FC236}">
                <a16:creationId xmlns:a16="http://schemas.microsoft.com/office/drawing/2014/main" id="{D448168E-D739-2D4F-9D4F-DCD805D1B53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69235" y="494427"/>
            <a:ext cx="3906448" cy="2269896"/>
          </a:xfrm>
          <a:prstGeom prst="rect">
            <a:avLst/>
          </a:prstGeom>
        </p:spPr>
      </p:pic>
      <p:pic>
        <p:nvPicPr>
          <p:cNvPr id="43" name="Imagen 42">
            <a:extLst>
              <a:ext uri="{FF2B5EF4-FFF2-40B4-BE49-F238E27FC236}">
                <a16:creationId xmlns:a16="http://schemas.microsoft.com/office/drawing/2014/main" id="{DC2AD079-5E63-AD4D-BF19-CE9BFAC06851}"/>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751388" y="2809345"/>
            <a:ext cx="3924300" cy="2424643"/>
          </a:xfrm>
          <a:prstGeom prst="rect">
            <a:avLst/>
          </a:prstGeom>
        </p:spPr>
      </p:pic>
      <p:sp>
        <p:nvSpPr>
          <p:cNvPr id="3" name="object 7"/>
          <p:cNvSpPr txBox="1"/>
          <p:nvPr/>
        </p:nvSpPr>
        <p:spPr>
          <a:xfrm>
            <a:off x="503237" y="912813"/>
            <a:ext cx="4060659"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FASES DE LA RECEPCIÓN EN UN ALMACÉN</a:t>
            </a:r>
            <a:endParaRPr lang="es-PE" sz="1600" b="1" spc="-10" dirty="0">
              <a:solidFill>
                <a:srgbClr val="262626"/>
              </a:solidFill>
              <a:cs typeface="Source Sans Pro"/>
            </a:endParaRPr>
          </a:p>
        </p:txBody>
      </p:sp>
      <p:sp>
        <p:nvSpPr>
          <p:cNvPr id="6" name="Rectangle 5">
            <a:extLst>
              <a:ext uri="{FF2B5EF4-FFF2-40B4-BE49-F238E27FC236}">
                <a16:creationId xmlns:a16="http://schemas.microsoft.com/office/drawing/2014/main" id="{DF81BAEB-64E2-0F4A-A394-36CCDCFB2AD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8">
            <a:extLst>
              <a:ext uri="{FF2B5EF4-FFF2-40B4-BE49-F238E27FC236}">
                <a16:creationId xmlns:a16="http://schemas.microsoft.com/office/drawing/2014/main" id="{102B9CB3-E306-4B42-942B-25FA14C6140A}"/>
              </a:ext>
            </a:extLst>
          </p:cNvPr>
          <p:cNvSpPr/>
          <p:nvPr/>
        </p:nvSpPr>
        <p:spPr>
          <a:xfrm>
            <a:off x="1178475" y="1579007"/>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Preparación.</a:t>
            </a:r>
          </a:p>
        </p:txBody>
      </p:sp>
      <p:sp>
        <p:nvSpPr>
          <p:cNvPr id="10" name="Rectángulo 9">
            <a:extLst>
              <a:ext uri="{FF2B5EF4-FFF2-40B4-BE49-F238E27FC236}">
                <a16:creationId xmlns:a16="http://schemas.microsoft.com/office/drawing/2014/main" id="{F74294FE-2344-374E-BAD6-E7D5C7212FF6}"/>
              </a:ext>
            </a:extLst>
          </p:cNvPr>
          <p:cNvSpPr/>
          <p:nvPr/>
        </p:nvSpPr>
        <p:spPr>
          <a:xfrm>
            <a:off x="403999" y="1510958"/>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11" name="Conector recto 10">
            <a:extLst>
              <a:ext uri="{FF2B5EF4-FFF2-40B4-BE49-F238E27FC236}">
                <a16:creationId xmlns:a16="http://schemas.microsoft.com/office/drawing/2014/main" id="{47F37AC9-4745-3846-B33F-55E952C28670}"/>
              </a:ext>
            </a:extLst>
          </p:cNvPr>
          <p:cNvCxnSpPr>
            <a:cxnSpLocks/>
            <a:endCxn id="34" idx="4"/>
          </p:cNvCxnSpPr>
          <p:nvPr/>
        </p:nvCxnSpPr>
        <p:spPr>
          <a:xfrm flipH="1">
            <a:off x="960023" y="1636874"/>
            <a:ext cx="2" cy="2576180"/>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B1626137-AC6D-6349-9491-C95A926DD49A}"/>
              </a:ext>
            </a:extLst>
          </p:cNvPr>
          <p:cNvSpPr/>
          <p:nvPr/>
        </p:nvSpPr>
        <p:spPr>
          <a:xfrm>
            <a:off x="403999" y="1991377"/>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13" name="Rectángulo 12">
            <a:extLst>
              <a:ext uri="{FF2B5EF4-FFF2-40B4-BE49-F238E27FC236}">
                <a16:creationId xmlns:a16="http://schemas.microsoft.com/office/drawing/2014/main" id="{70C733E4-52AB-6F43-BF20-4F3A3C08A14E}"/>
              </a:ext>
            </a:extLst>
          </p:cNvPr>
          <p:cNvSpPr/>
          <p:nvPr/>
        </p:nvSpPr>
        <p:spPr>
          <a:xfrm>
            <a:off x="403999" y="2497928"/>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14" name="Rectángulo 13">
            <a:extLst>
              <a:ext uri="{FF2B5EF4-FFF2-40B4-BE49-F238E27FC236}">
                <a16:creationId xmlns:a16="http://schemas.microsoft.com/office/drawing/2014/main" id="{B667072D-A0E6-124A-B8F0-29FBB85E9DCC}"/>
              </a:ext>
            </a:extLst>
          </p:cNvPr>
          <p:cNvSpPr/>
          <p:nvPr/>
        </p:nvSpPr>
        <p:spPr>
          <a:xfrm>
            <a:off x="1178475" y="2032217"/>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Descarga.</a:t>
            </a:r>
          </a:p>
        </p:txBody>
      </p:sp>
      <p:sp>
        <p:nvSpPr>
          <p:cNvPr id="15" name="Rectángulo 14">
            <a:extLst>
              <a:ext uri="{FF2B5EF4-FFF2-40B4-BE49-F238E27FC236}">
                <a16:creationId xmlns:a16="http://schemas.microsoft.com/office/drawing/2014/main" id="{66C6CDD5-2609-4444-824B-E4346A6E698C}"/>
              </a:ext>
            </a:extLst>
          </p:cNvPr>
          <p:cNvSpPr/>
          <p:nvPr/>
        </p:nvSpPr>
        <p:spPr>
          <a:xfrm>
            <a:off x="1178475" y="2548878"/>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Inspección visual.</a:t>
            </a:r>
          </a:p>
        </p:txBody>
      </p:sp>
      <p:grpSp>
        <p:nvGrpSpPr>
          <p:cNvPr id="16" name="Agrupar 29">
            <a:extLst>
              <a:ext uri="{FF2B5EF4-FFF2-40B4-BE49-F238E27FC236}">
                <a16:creationId xmlns:a16="http://schemas.microsoft.com/office/drawing/2014/main" id="{95273665-B8D9-BF43-9E60-DF893299EDD5}"/>
              </a:ext>
            </a:extLst>
          </p:cNvPr>
          <p:cNvGrpSpPr/>
          <p:nvPr/>
        </p:nvGrpSpPr>
        <p:grpSpPr>
          <a:xfrm>
            <a:off x="889628" y="1614997"/>
            <a:ext cx="140792" cy="140258"/>
            <a:chOff x="3427964" y="2244682"/>
            <a:chExt cx="225891" cy="225034"/>
          </a:xfrm>
        </p:grpSpPr>
        <p:sp>
          <p:nvSpPr>
            <p:cNvPr id="17" name="Elipse 16">
              <a:extLst>
                <a:ext uri="{FF2B5EF4-FFF2-40B4-BE49-F238E27FC236}">
                  <a16:creationId xmlns:a16="http://schemas.microsoft.com/office/drawing/2014/main" id="{2A7CEBA7-CFBB-834C-B761-FE8FC67C8015}"/>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Elipse 17">
              <a:extLst>
                <a:ext uri="{FF2B5EF4-FFF2-40B4-BE49-F238E27FC236}">
                  <a16:creationId xmlns:a16="http://schemas.microsoft.com/office/drawing/2014/main" id="{B0B06D89-E953-0444-94B1-C579E37AFD7D}"/>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9" name="Rectángulo 18">
            <a:extLst>
              <a:ext uri="{FF2B5EF4-FFF2-40B4-BE49-F238E27FC236}">
                <a16:creationId xmlns:a16="http://schemas.microsoft.com/office/drawing/2014/main" id="{229D2FE9-DF9B-AB4A-99C8-CFA92664C16D}"/>
              </a:ext>
            </a:extLst>
          </p:cNvPr>
          <p:cNvSpPr/>
          <p:nvPr/>
        </p:nvSpPr>
        <p:spPr>
          <a:xfrm>
            <a:off x="1178475" y="3581415"/>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Control de calidad.</a:t>
            </a:r>
          </a:p>
        </p:txBody>
      </p:sp>
      <p:sp>
        <p:nvSpPr>
          <p:cNvPr id="20" name="Rectángulo 19">
            <a:extLst>
              <a:ext uri="{FF2B5EF4-FFF2-40B4-BE49-F238E27FC236}">
                <a16:creationId xmlns:a16="http://schemas.microsoft.com/office/drawing/2014/main" id="{A1094743-4E88-F74A-962C-1E8F1DD329FF}"/>
              </a:ext>
            </a:extLst>
          </p:cNvPr>
          <p:cNvSpPr/>
          <p:nvPr/>
        </p:nvSpPr>
        <p:spPr>
          <a:xfrm>
            <a:off x="1178475" y="4067459"/>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Etiquetado y registro.</a:t>
            </a:r>
            <a:endParaRPr lang="es-PE" sz="1400" spc="-10" dirty="0">
              <a:solidFill>
                <a:srgbClr val="262626"/>
              </a:solidFill>
              <a:cs typeface="Source Sans Pro"/>
            </a:endParaRPr>
          </a:p>
        </p:txBody>
      </p:sp>
      <p:sp>
        <p:nvSpPr>
          <p:cNvPr id="21" name="Rectángulo 20">
            <a:extLst>
              <a:ext uri="{FF2B5EF4-FFF2-40B4-BE49-F238E27FC236}">
                <a16:creationId xmlns:a16="http://schemas.microsoft.com/office/drawing/2014/main" id="{9C90D0AE-A03C-694C-B045-C922C47B078F}"/>
              </a:ext>
            </a:extLst>
          </p:cNvPr>
          <p:cNvSpPr/>
          <p:nvPr/>
        </p:nvSpPr>
        <p:spPr>
          <a:xfrm>
            <a:off x="406326" y="3525282"/>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05</a:t>
            </a:r>
            <a:endParaRPr lang="es-PE" sz="2800" b="1" dirty="0">
              <a:solidFill>
                <a:srgbClr val="01B1C3"/>
              </a:solidFill>
              <a:latin typeface="Calibri" charset="0"/>
              <a:ea typeface="Calibri" charset="0"/>
              <a:cs typeface="Calibri" charset="0"/>
            </a:endParaRPr>
          </a:p>
        </p:txBody>
      </p:sp>
      <p:sp>
        <p:nvSpPr>
          <p:cNvPr id="22" name="Rectángulo 21">
            <a:extLst>
              <a:ext uri="{FF2B5EF4-FFF2-40B4-BE49-F238E27FC236}">
                <a16:creationId xmlns:a16="http://schemas.microsoft.com/office/drawing/2014/main" id="{D5B83D0D-0A49-4946-BAF2-A994FC895F08}"/>
              </a:ext>
            </a:extLst>
          </p:cNvPr>
          <p:cNvSpPr/>
          <p:nvPr/>
        </p:nvSpPr>
        <p:spPr>
          <a:xfrm>
            <a:off x="400824" y="4004615"/>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06</a:t>
            </a:r>
            <a:endParaRPr lang="es-PE" sz="2800" b="1" dirty="0">
              <a:solidFill>
                <a:srgbClr val="01B1C3"/>
              </a:solidFill>
              <a:latin typeface="Calibri" charset="0"/>
              <a:ea typeface="Calibri" charset="0"/>
              <a:cs typeface="Calibri" charset="0"/>
            </a:endParaRPr>
          </a:p>
        </p:txBody>
      </p:sp>
      <p:grpSp>
        <p:nvGrpSpPr>
          <p:cNvPr id="23" name="Agrupar 29">
            <a:extLst>
              <a:ext uri="{FF2B5EF4-FFF2-40B4-BE49-F238E27FC236}">
                <a16:creationId xmlns:a16="http://schemas.microsoft.com/office/drawing/2014/main" id="{2A6699CB-FA57-9843-B367-70AE571E6419}"/>
              </a:ext>
            </a:extLst>
          </p:cNvPr>
          <p:cNvGrpSpPr/>
          <p:nvPr/>
        </p:nvGrpSpPr>
        <p:grpSpPr>
          <a:xfrm>
            <a:off x="889628" y="2092471"/>
            <a:ext cx="140792" cy="140258"/>
            <a:chOff x="3427964" y="2244682"/>
            <a:chExt cx="225891" cy="225034"/>
          </a:xfrm>
        </p:grpSpPr>
        <p:sp>
          <p:nvSpPr>
            <p:cNvPr id="24" name="Elipse 23">
              <a:extLst>
                <a:ext uri="{FF2B5EF4-FFF2-40B4-BE49-F238E27FC236}">
                  <a16:creationId xmlns:a16="http://schemas.microsoft.com/office/drawing/2014/main" id="{339325E9-FEBD-2642-A9C5-C4C5E402EF54}"/>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Elipse 24">
              <a:extLst>
                <a:ext uri="{FF2B5EF4-FFF2-40B4-BE49-F238E27FC236}">
                  <a16:creationId xmlns:a16="http://schemas.microsoft.com/office/drawing/2014/main" id="{066491F2-5460-C347-8144-7B0DE0DCD740}"/>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6" name="Agrupar 29">
            <a:extLst>
              <a:ext uri="{FF2B5EF4-FFF2-40B4-BE49-F238E27FC236}">
                <a16:creationId xmlns:a16="http://schemas.microsoft.com/office/drawing/2014/main" id="{AE208DFA-B825-3C49-98B0-5FA6DC8FA4EE}"/>
              </a:ext>
            </a:extLst>
          </p:cNvPr>
          <p:cNvGrpSpPr/>
          <p:nvPr/>
        </p:nvGrpSpPr>
        <p:grpSpPr>
          <a:xfrm>
            <a:off x="889628" y="2588673"/>
            <a:ext cx="140792" cy="140258"/>
            <a:chOff x="3427964" y="2244682"/>
            <a:chExt cx="225891" cy="225034"/>
          </a:xfrm>
        </p:grpSpPr>
        <p:sp>
          <p:nvSpPr>
            <p:cNvPr id="27" name="Elipse 26">
              <a:extLst>
                <a:ext uri="{FF2B5EF4-FFF2-40B4-BE49-F238E27FC236}">
                  <a16:creationId xmlns:a16="http://schemas.microsoft.com/office/drawing/2014/main" id="{347B004C-9C54-D748-8679-B1A2284669AC}"/>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Elipse 27">
              <a:extLst>
                <a:ext uri="{FF2B5EF4-FFF2-40B4-BE49-F238E27FC236}">
                  <a16:creationId xmlns:a16="http://schemas.microsoft.com/office/drawing/2014/main" id="{A1DBC763-DCE7-E749-9DBC-8CFE6C616864}"/>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9" name="Agrupar 29">
            <a:extLst>
              <a:ext uri="{FF2B5EF4-FFF2-40B4-BE49-F238E27FC236}">
                <a16:creationId xmlns:a16="http://schemas.microsoft.com/office/drawing/2014/main" id="{8A9DF951-59FB-7B4D-BC0E-0D435FD29CE9}"/>
              </a:ext>
            </a:extLst>
          </p:cNvPr>
          <p:cNvGrpSpPr/>
          <p:nvPr/>
        </p:nvGrpSpPr>
        <p:grpSpPr>
          <a:xfrm>
            <a:off x="889628" y="3628746"/>
            <a:ext cx="140792" cy="140258"/>
            <a:chOff x="3427964" y="2244682"/>
            <a:chExt cx="225891" cy="225034"/>
          </a:xfrm>
        </p:grpSpPr>
        <p:sp>
          <p:nvSpPr>
            <p:cNvPr id="30" name="Elipse 29">
              <a:extLst>
                <a:ext uri="{FF2B5EF4-FFF2-40B4-BE49-F238E27FC236}">
                  <a16:creationId xmlns:a16="http://schemas.microsoft.com/office/drawing/2014/main" id="{E140F926-8AAB-B449-8361-E1BB2278F675}"/>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Elipse 30">
              <a:extLst>
                <a:ext uri="{FF2B5EF4-FFF2-40B4-BE49-F238E27FC236}">
                  <a16:creationId xmlns:a16="http://schemas.microsoft.com/office/drawing/2014/main" id="{5E58825E-E3DA-004D-BC8B-9CACA7ABA44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2" name="Agrupar 29">
            <a:extLst>
              <a:ext uri="{FF2B5EF4-FFF2-40B4-BE49-F238E27FC236}">
                <a16:creationId xmlns:a16="http://schemas.microsoft.com/office/drawing/2014/main" id="{C8BCF0F7-8069-E14D-A5C6-F4D35FF9D64E}"/>
              </a:ext>
            </a:extLst>
          </p:cNvPr>
          <p:cNvGrpSpPr/>
          <p:nvPr/>
        </p:nvGrpSpPr>
        <p:grpSpPr>
          <a:xfrm>
            <a:off x="889628" y="4106452"/>
            <a:ext cx="140792" cy="140258"/>
            <a:chOff x="3427964" y="2244682"/>
            <a:chExt cx="225891" cy="225034"/>
          </a:xfrm>
        </p:grpSpPr>
        <p:sp>
          <p:nvSpPr>
            <p:cNvPr id="33" name="Elipse 32">
              <a:extLst>
                <a:ext uri="{FF2B5EF4-FFF2-40B4-BE49-F238E27FC236}">
                  <a16:creationId xmlns:a16="http://schemas.microsoft.com/office/drawing/2014/main" id="{32B676E7-FB83-BE4B-909D-DD38FDE90A4F}"/>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4" name="Elipse 33">
              <a:extLst>
                <a:ext uri="{FF2B5EF4-FFF2-40B4-BE49-F238E27FC236}">
                  <a16:creationId xmlns:a16="http://schemas.microsoft.com/office/drawing/2014/main" id="{8EAFE4CB-80F1-8A42-8E3A-51F45F244995}"/>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5" name="Rectángulo 34">
            <a:extLst>
              <a:ext uri="{FF2B5EF4-FFF2-40B4-BE49-F238E27FC236}">
                <a16:creationId xmlns:a16="http://schemas.microsoft.com/office/drawing/2014/main" id="{2BD5A325-06C4-4A47-A46A-D4540831FAE6}"/>
              </a:ext>
            </a:extLst>
          </p:cNvPr>
          <p:cNvSpPr/>
          <p:nvPr/>
        </p:nvSpPr>
        <p:spPr>
          <a:xfrm>
            <a:off x="1178475" y="3081445"/>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Verificación y conteo.</a:t>
            </a:r>
          </a:p>
        </p:txBody>
      </p:sp>
      <p:sp>
        <p:nvSpPr>
          <p:cNvPr id="36" name="Rectángulo 35">
            <a:extLst>
              <a:ext uri="{FF2B5EF4-FFF2-40B4-BE49-F238E27FC236}">
                <a16:creationId xmlns:a16="http://schemas.microsoft.com/office/drawing/2014/main" id="{43299037-94EF-8842-B454-4CE2408C6E44}"/>
              </a:ext>
            </a:extLst>
          </p:cNvPr>
          <p:cNvSpPr/>
          <p:nvPr/>
        </p:nvSpPr>
        <p:spPr>
          <a:xfrm>
            <a:off x="406326" y="3025312"/>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grpSp>
        <p:nvGrpSpPr>
          <p:cNvPr id="37" name="Agrupar 29">
            <a:extLst>
              <a:ext uri="{FF2B5EF4-FFF2-40B4-BE49-F238E27FC236}">
                <a16:creationId xmlns:a16="http://schemas.microsoft.com/office/drawing/2014/main" id="{2184C948-1B5A-9340-9C6B-09CDE87B1C53}"/>
              </a:ext>
            </a:extLst>
          </p:cNvPr>
          <p:cNvGrpSpPr/>
          <p:nvPr/>
        </p:nvGrpSpPr>
        <p:grpSpPr>
          <a:xfrm>
            <a:off x="889628" y="3128776"/>
            <a:ext cx="140792" cy="140258"/>
            <a:chOff x="3427964" y="2244682"/>
            <a:chExt cx="225891" cy="225034"/>
          </a:xfrm>
        </p:grpSpPr>
        <p:sp>
          <p:nvSpPr>
            <p:cNvPr id="38" name="Elipse 37">
              <a:extLst>
                <a:ext uri="{FF2B5EF4-FFF2-40B4-BE49-F238E27FC236}">
                  <a16:creationId xmlns:a16="http://schemas.microsoft.com/office/drawing/2014/main" id="{FB47531B-D111-8C4C-BFE8-52DF6C0D1AE6}"/>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9" name="Elipse 38">
              <a:extLst>
                <a:ext uri="{FF2B5EF4-FFF2-40B4-BE49-F238E27FC236}">
                  <a16:creationId xmlns:a16="http://schemas.microsoft.com/office/drawing/2014/main" id="{30E2E43C-871C-4B42-80B3-3DA16DCD0E27}"/>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161909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1532075"/>
            <a:ext cx="8172451" cy="738664"/>
          </a:xfrm>
          <a:prstGeom prst="rect">
            <a:avLst/>
          </a:prstGeom>
        </p:spPr>
        <p:txBody>
          <a:bodyPr vert="horz" wrap="square" lIns="0" tIns="0" rIns="0" bIns="0" rtlCol="0">
            <a:spAutoFit/>
          </a:bodyPr>
          <a:lstStyle/>
          <a:p>
            <a:pPr marL="11725">
              <a:buSzPct val="100000"/>
              <a:tabLst>
                <a:tab pos="121285" algn="l"/>
              </a:tabLst>
            </a:pPr>
            <a:r>
              <a:rPr lang="es-ES" sz="1600" spc="-10" dirty="0">
                <a:solidFill>
                  <a:srgbClr val="262626"/>
                </a:solidFill>
                <a:cs typeface="Source Sans Pro"/>
              </a:rPr>
              <a:t>El almacenamiento consiste en la acumulación provisional de reservas. Dentro de este proceso, se distinguen actividades como colocación, mantenimiento, control, completado, evidencia y entrega de reservas.</a:t>
            </a:r>
          </a:p>
        </p:txBody>
      </p:sp>
      <p:sp>
        <p:nvSpPr>
          <p:cNvPr id="7" name="Rectangle 5">
            <a:extLst>
              <a:ext uri="{FF2B5EF4-FFF2-40B4-BE49-F238E27FC236}">
                <a16:creationId xmlns:a16="http://schemas.microsoft.com/office/drawing/2014/main" id="{80C46AB5-19C5-D144-95E4-DB2A97B956B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5FFA87C3-1B1E-D047-BC22-91AD016F7D3C}"/>
              </a:ext>
            </a:extLst>
          </p:cNvPr>
          <p:cNvGrpSpPr/>
          <p:nvPr/>
        </p:nvGrpSpPr>
        <p:grpSpPr>
          <a:xfrm>
            <a:off x="326977" y="917244"/>
            <a:ext cx="3378331" cy="394721"/>
            <a:chOff x="287221" y="917244"/>
            <a:chExt cx="3972287" cy="500394"/>
          </a:xfrm>
        </p:grpSpPr>
        <p:sp>
          <p:nvSpPr>
            <p:cNvPr id="9" name="Rectángulo redondeado 8">
              <a:extLst>
                <a:ext uri="{FF2B5EF4-FFF2-40B4-BE49-F238E27FC236}">
                  <a16:creationId xmlns:a16="http://schemas.microsoft.com/office/drawing/2014/main" id="{A0655444-F749-6F4F-98D2-A08880545573}"/>
                </a:ext>
              </a:extLst>
            </p:cNvPr>
            <p:cNvSpPr/>
            <p:nvPr/>
          </p:nvSpPr>
          <p:spPr>
            <a:xfrm>
              <a:off x="503238" y="917244"/>
              <a:ext cx="3756270" cy="500394"/>
            </a:xfrm>
            <a:prstGeom prst="roundRect">
              <a:avLst>
                <a:gd name="adj" fmla="val 24841"/>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b="1" dirty="0">
                  <a:ea typeface="Arial" charset="0"/>
                  <a:cs typeface="Arial" charset="0"/>
                </a:rPr>
                <a:t>ALMACENAMIENTO DE MATERIALES</a:t>
              </a:r>
            </a:p>
          </p:txBody>
        </p:sp>
        <p:grpSp>
          <p:nvGrpSpPr>
            <p:cNvPr id="10" name="Agrupar 14">
              <a:extLst>
                <a:ext uri="{FF2B5EF4-FFF2-40B4-BE49-F238E27FC236}">
                  <a16:creationId xmlns:a16="http://schemas.microsoft.com/office/drawing/2014/main" id="{E8388740-7764-4A46-8AA9-F0158612BEAF}"/>
                </a:ext>
              </a:extLst>
            </p:cNvPr>
            <p:cNvGrpSpPr/>
            <p:nvPr/>
          </p:nvGrpSpPr>
          <p:grpSpPr>
            <a:xfrm>
              <a:off x="287221" y="965530"/>
              <a:ext cx="459474" cy="403823"/>
              <a:chOff x="5892512" y="2805541"/>
              <a:chExt cx="459474" cy="403823"/>
            </a:xfrm>
          </p:grpSpPr>
          <p:sp>
            <p:nvSpPr>
              <p:cNvPr id="11" name="Elipse 10">
                <a:extLst>
                  <a:ext uri="{FF2B5EF4-FFF2-40B4-BE49-F238E27FC236}">
                    <a16:creationId xmlns:a16="http://schemas.microsoft.com/office/drawing/2014/main" id="{E3C7C5EF-1219-6C4D-8892-0CC9CC32AEFC}"/>
                  </a:ext>
                </a:extLst>
              </p:cNvPr>
              <p:cNvSpPr/>
              <p:nvPr/>
            </p:nvSpPr>
            <p:spPr>
              <a:xfrm>
                <a:off x="5956277" y="2824919"/>
                <a:ext cx="395709" cy="376075"/>
              </a:xfrm>
              <a:prstGeom prst="ellipse">
                <a:avLst/>
              </a:prstGeom>
              <a:solidFill>
                <a:srgbClr val="6F9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2" name="Elipse 11">
                <a:extLst>
                  <a:ext uri="{FF2B5EF4-FFF2-40B4-BE49-F238E27FC236}">
                    <a16:creationId xmlns:a16="http://schemas.microsoft.com/office/drawing/2014/main" id="{83FDBCF6-2078-3246-8CBD-A7861D28144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Triángulo 12">
                <a:extLst>
                  <a:ext uri="{FF2B5EF4-FFF2-40B4-BE49-F238E27FC236}">
                    <a16:creationId xmlns:a16="http://schemas.microsoft.com/office/drawing/2014/main" id="{1F9CF433-7573-D74A-97A4-73C8FAE75CE2}"/>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grpSp>
        <p:nvGrpSpPr>
          <p:cNvPr id="18" name="Grupo 17">
            <a:extLst>
              <a:ext uri="{FF2B5EF4-FFF2-40B4-BE49-F238E27FC236}">
                <a16:creationId xmlns:a16="http://schemas.microsoft.com/office/drawing/2014/main" id="{E8457563-5583-2E44-8225-E1B4ECFCBB05}"/>
              </a:ext>
            </a:extLst>
          </p:cNvPr>
          <p:cNvGrpSpPr/>
          <p:nvPr/>
        </p:nvGrpSpPr>
        <p:grpSpPr>
          <a:xfrm>
            <a:off x="503237" y="2406717"/>
            <a:ext cx="8172452" cy="2699126"/>
            <a:chOff x="503236" y="2406717"/>
            <a:chExt cx="8571807" cy="2831022"/>
          </a:xfrm>
        </p:grpSpPr>
        <p:pic>
          <p:nvPicPr>
            <p:cNvPr id="15" name="Imagen 14">
              <a:extLst>
                <a:ext uri="{FF2B5EF4-FFF2-40B4-BE49-F238E27FC236}">
                  <a16:creationId xmlns:a16="http://schemas.microsoft.com/office/drawing/2014/main" id="{F0F3668A-37F5-3E47-AAC5-D42A781ADF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3236" y="2406717"/>
              <a:ext cx="4248151" cy="2831022"/>
            </a:xfrm>
            <a:prstGeom prst="rect">
              <a:avLst/>
            </a:prstGeom>
          </p:spPr>
        </p:pic>
        <p:pic>
          <p:nvPicPr>
            <p:cNvPr id="17" name="Imagen 16">
              <a:extLst>
                <a:ext uri="{FF2B5EF4-FFF2-40B4-BE49-F238E27FC236}">
                  <a16:creationId xmlns:a16="http://schemas.microsoft.com/office/drawing/2014/main" id="{BA2F11DE-2328-F84F-BFD0-26BB1492F77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34136" y="2410468"/>
              <a:ext cx="4240907" cy="2827271"/>
            </a:xfrm>
            <a:prstGeom prst="rect">
              <a:avLst/>
            </a:prstGeom>
          </p:spPr>
        </p:pic>
      </p:grpSp>
    </p:spTree>
    <p:extLst>
      <p:ext uri="{BB962C8B-B14F-4D97-AF65-F5344CB8AC3E}">
        <p14:creationId xmlns:p14="http://schemas.microsoft.com/office/powerpoint/2010/main" val="285010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912813"/>
            <a:ext cx="7973753" cy="140038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FASES DEL ALMACENAMIENTO</a:t>
            </a:r>
          </a:p>
          <a:p>
            <a:pPr marL="182563" indent="-171450">
              <a:buSzPct val="100000"/>
              <a:buFont typeface="Arial" panose="020B0604020202020204" pitchFamily="34" charset="0"/>
              <a:buChar char="•"/>
              <a:tabLst>
                <a:tab pos="120650" algn="l"/>
              </a:tabLst>
            </a:pPr>
            <a:r>
              <a:rPr lang="es-ES" sz="1400" spc="-10" dirty="0">
                <a:solidFill>
                  <a:srgbClr val="262626"/>
                </a:solidFill>
                <a:cs typeface="Source Sans Pro"/>
              </a:rPr>
              <a:t>En cuanto al movimiento, se refiere al traslado de los productos de una zona a otra dentro del almacén, por ejemplo, desde la zona de recepción hasta su ubicación de almacenamiento.</a:t>
            </a:r>
          </a:p>
          <a:p>
            <a:pPr marL="182563" indent="-171450">
              <a:buSzPct val="100000"/>
              <a:buFont typeface="Arial" panose="020B0604020202020204" pitchFamily="34" charset="0"/>
              <a:buChar char="•"/>
              <a:tabLst>
                <a:tab pos="120650" algn="l"/>
              </a:tabLst>
            </a:pPr>
            <a:endParaRPr lang="es-ES" sz="14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400" spc="-10" dirty="0">
                <a:solidFill>
                  <a:srgbClr val="262626"/>
                </a:solidFill>
                <a:cs typeface="Source Sans Pro"/>
              </a:rPr>
              <a:t>También dentro del movimiento de los productos se pueden considerar los flujos de entradas y salidas del almacén, por ejemplo:</a:t>
            </a:r>
          </a:p>
        </p:txBody>
      </p:sp>
      <p:sp>
        <p:nvSpPr>
          <p:cNvPr id="15" name="Rectangle 5">
            <a:extLst>
              <a:ext uri="{FF2B5EF4-FFF2-40B4-BE49-F238E27FC236}">
                <a16:creationId xmlns:a16="http://schemas.microsoft.com/office/drawing/2014/main" id="{2E6ECA01-BE70-274D-9A32-4DC7EF3A1AF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7" name="Rectángulo redondeado 16">
            <a:extLst>
              <a:ext uri="{FF2B5EF4-FFF2-40B4-BE49-F238E27FC236}">
                <a16:creationId xmlns:a16="http://schemas.microsoft.com/office/drawing/2014/main" id="{B351F4CB-8464-4747-A035-BAD276CADFCD}"/>
              </a:ext>
            </a:extLst>
          </p:cNvPr>
          <p:cNvSpPr/>
          <p:nvPr/>
        </p:nvSpPr>
        <p:spPr>
          <a:xfrm>
            <a:off x="1877473" y="2471043"/>
            <a:ext cx="6115845" cy="850435"/>
          </a:xfrm>
          <a:prstGeom prst="roundRect">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lvl="1" indent="-134938">
              <a:lnSpc>
                <a:spcPct val="90000"/>
              </a:lnSpc>
              <a:spcBef>
                <a:spcPct val="0"/>
              </a:spcBef>
              <a:spcAft>
                <a:spcPct val="15000"/>
              </a:spcAft>
              <a:buClr>
                <a:srgbClr val="EE4639"/>
              </a:buClr>
              <a:buSzPct val="100000"/>
              <a:buFont typeface="Arial" charset="0"/>
              <a:buChar char="•"/>
            </a:pPr>
            <a:r>
              <a:rPr lang="es-ES" sz="1300" dirty="0">
                <a:solidFill>
                  <a:schemeClr val="tx1"/>
                </a:solidFill>
                <a:latin typeface="Calibri" charset="0"/>
                <a:cs typeface="Calibri" charset="0"/>
              </a:rPr>
              <a:t>Consiste en que la última mercancía que entra a almacén es la primera que sale para su expedición. Este flujo es utilizado cuando se trata de productos frescos.</a:t>
            </a:r>
            <a:endParaRPr lang="es-ES_tradnl" sz="1300" dirty="0">
              <a:solidFill>
                <a:schemeClr val="tx1"/>
              </a:solidFill>
              <a:latin typeface="Calibri" charset="0"/>
              <a:cs typeface="Calibri" charset="0"/>
            </a:endParaRPr>
          </a:p>
        </p:txBody>
      </p:sp>
      <p:sp>
        <p:nvSpPr>
          <p:cNvPr id="18" name="Redondear rectángulo de esquina del mismo lado 17">
            <a:extLst>
              <a:ext uri="{FF2B5EF4-FFF2-40B4-BE49-F238E27FC236}">
                <a16:creationId xmlns:a16="http://schemas.microsoft.com/office/drawing/2014/main" id="{A9CEF978-7123-3440-824E-9AB73ABCC59D}"/>
              </a:ext>
            </a:extLst>
          </p:cNvPr>
          <p:cNvSpPr/>
          <p:nvPr/>
        </p:nvSpPr>
        <p:spPr>
          <a:xfrm rot="16200000">
            <a:off x="1471054" y="2151787"/>
            <a:ext cx="850434" cy="1491173"/>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dirty="0">
              <a:latin typeface="Calibri" panose="020F0502020204030204" pitchFamily="34" charset="0"/>
            </a:endParaRPr>
          </a:p>
        </p:txBody>
      </p:sp>
      <p:sp>
        <p:nvSpPr>
          <p:cNvPr id="19" name="CuadroTexto 18">
            <a:extLst>
              <a:ext uri="{FF2B5EF4-FFF2-40B4-BE49-F238E27FC236}">
                <a16:creationId xmlns:a16="http://schemas.microsoft.com/office/drawing/2014/main" id="{140A001C-C68E-AA45-A432-B6040BCBBF95}"/>
              </a:ext>
            </a:extLst>
          </p:cNvPr>
          <p:cNvSpPr txBox="1"/>
          <p:nvPr/>
        </p:nvSpPr>
        <p:spPr>
          <a:xfrm>
            <a:off x="1150682" y="2722871"/>
            <a:ext cx="1491173" cy="400110"/>
          </a:xfrm>
          <a:prstGeom prst="rect">
            <a:avLst/>
          </a:prstGeom>
          <a:noFill/>
        </p:spPr>
        <p:txBody>
          <a:bodyPr wrap="square" lIns="0" tIns="0" rIns="0" bIns="0">
            <a:spAutoFit/>
          </a:bodyPr>
          <a:lstStyle/>
          <a:p>
            <a:pPr algn="ctr"/>
            <a:r>
              <a:rPr lang="es-ES" sz="1300" b="1" i="1" spc="-10" dirty="0" err="1">
                <a:solidFill>
                  <a:schemeClr val="bg1"/>
                </a:solidFill>
                <a:cs typeface="Source Sans Pro"/>
              </a:rPr>
              <a:t>Last</a:t>
            </a:r>
            <a:r>
              <a:rPr lang="es-ES" sz="1300" b="1" i="1" spc="-10" dirty="0">
                <a:solidFill>
                  <a:schemeClr val="bg1"/>
                </a:solidFill>
                <a:cs typeface="Source Sans Pro"/>
              </a:rPr>
              <a:t> In – </a:t>
            </a:r>
            <a:r>
              <a:rPr lang="es-ES" sz="1300" b="1" i="1" spc="-10" dirty="0" err="1">
                <a:solidFill>
                  <a:schemeClr val="bg1"/>
                </a:solidFill>
                <a:cs typeface="Source Sans Pro"/>
              </a:rPr>
              <a:t>First</a:t>
            </a:r>
            <a:r>
              <a:rPr lang="es-ES" sz="1300" b="1" i="1" spc="-10" dirty="0">
                <a:solidFill>
                  <a:schemeClr val="bg1"/>
                </a:solidFill>
                <a:cs typeface="Source Sans Pro"/>
              </a:rPr>
              <a:t> </a:t>
            </a:r>
            <a:r>
              <a:rPr lang="es-ES" sz="1300" b="1" i="1" spc="-10" dirty="0" err="1">
                <a:solidFill>
                  <a:schemeClr val="bg1"/>
                </a:solidFill>
                <a:cs typeface="Source Sans Pro"/>
              </a:rPr>
              <a:t>Out</a:t>
            </a:r>
            <a:r>
              <a:rPr lang="es-ES" sz="1300" b="1" i="1" spc="-10" dirty="0">
                <a:solidFill>
                  <a:schemeClr val="bg1"/>
                </a:solidFill>
                <a:cs typeface="Source Sans Pro"/>
              </a:rPr>
              <a:t> </a:t>
            </a:r>
            <a:r>
              <a:rPr lang="es-ES" sz="1300" b="1" spc="-10" dirty="0">
                <a:solidFill>
                  <a:schemeClr val="bg1"/>
                </a:solidFill>
                <a:cs typeface="Source Sans Pro"/>
              </a:rPr>
              <a:t>(LIFO)</a:t>
            </a:r>
            <a:endParaRPr lang="es-ES_tradnl" sz="1300" b="1" dirty="0">
              <a:solidFill>
                <a:schemeClr val="bg1"/>
              </a:solidFill>
              <a:ea typeface="Arial" charset="0"/>
              <a:cs typeface="Arial" charset="0"/>
            </a:endParaRPr>
          </a:p>
        </p:txBody>
      </p:sp>
      <p:sp>
        <p:nvSpPr>
          <p:cNvPr id="20" name="Rectángulo redondeado 19">
            <a:extLst>
              <a:ext uri="{FF2B5EF4-FFF2-40B4-BE49-F238E27FC236}">
                <a16:creationId xmlns:a16="http://schemas.microsoft.com/office/drawing/2014/main" id="{5715D094-0625-FD4C-B558-45E976ACBBDD}"/>
              </a:ext>
            </a:extLst>
          </p:cNvPr>
          <p:cNvSpPr/>
          <p:nvPr/>
        </p:nvSpPr>
        <p:spPr>
          <a:xfrm>
            <a:off x="1877473" y="3467889"/>
            <a:ext cx="6115845" cy="850435"/>
          </a:xfrm>
          <a:prstGeom prst="roundRect">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lvl="1" indent="-134938">
              <a:lnSpc>
                <a:spcPct val="90000"/>
              </a:lnSpc>
              <a:spcBef>
                <a:spcPct val="0"/>
              </a:spcBef>
              <a:spcAft>
                <a:spcPct val="15000"/>
              </a:spcAft>
              <a:buClr>
                <a:srgbClr val="00B1C2"/>
              </a:buClr>
              <a:buSzPct val="100000"/>
              <a:buFont typeface="Arial" charset="0"/>
              <a:buChar char="•"/>
            </a:pPr>
            <a:r>
              <a:rPr lang="es-ES" sz="1300" dirty="0">
                <a:solidFill>
                  <a:schemeClr val="tx1"/>
                </a:solidFill>
                <a:latin typeface="Calibri" charset="0"/>
                <a:cs typeface="Calibri" charset="0"/>
              </a:rPr>
              <a:t>Es cuando la primera mercancía que entra en almacén es la primera que </a:t>
            </a:r>
            <a:br>
              <a:rPr lang="es-ES" sz="1300" dirty="0">
                <a:solidFill>
                  <a:schemeClr val="tx1"/>
                </a:solidFill>
                <a:latin typeface="Calibri" charset="0"/>
                <a:cs typeface="Calibri" charset="0"/>
              </a:rPr>
            </a:br>
            <a:r>
              <a:rPr lang="es-ES" sz="1300" dirty="0">
                <a:solidFill>
                  <a:schemeClr val="tx1"/>
                </a:solidFill>
                <a:latin typeface="Calibri" charset="0"/>
                <a:cs typeface="Calibri" charset="0"/>
              </a:rPr>
              <a:t>es sacada del mismo. Este flujo es el más usado para evitar las obsolescencias o vencimientos de los productos.</a:t>
            </a:r>
          </a:p>
        </p:txBody>
      </p:sp>
      <p:sp>
        <p:nvSpPr>
          <p:cNvPr id="21" name="Redondear rectángulo de esquina del mismo lado 20">
            <a:extLst>
              <a:ext uri="{FF2B5EF4-FFF2-40B4-BE49-F238E27FC236}">
                <a16:creationId xmlns:a16="http://schemas.microsoft.com/office/drawing/2014/main" id="{73A146F4-22D1-E04A-B024-044B2DF6D91C}"/>
              </a:ext>
            </a:extLst>
          </p:cNvPr>
          <p:cNvSpPr/>
          <p:nvPr/>
        </p:nvSpPr>
        <p:spPr>
          <a:xfrm rot="16200000">
            <a:off x="1471054" y="3148633"/>
            <a:ext cx="850434" cy="1491173"/>
          </a:xfrm>
          <a:prstGeom prst="round2SameRect">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dirty="0">
              <a:latin typeface="Calibri" panose="020F0502020204030204" pitchFamily="34" charset="0"/>
            </a:endParaRPr>
          </a:p>
        </p:txBody>
      </p:sp>
      <p:sp>
        <p:nvSpPr>
          <p:cNvPr id="22" name="CuadroTexto 21">
            <a:extLst>
              <a:ext uri="{FF2B5EF4-FFF2-40B4-BE49-F238E27FC236}">
                <a16:creationId xmlns:a16="http://schemas.microsoft.com/office/drawing/2014/main" id="{A65D7E04-C49C-0F4F-9943-C58C5712B0BC}"/>
              </a:ext>
            </a:extLst>
          </p:cNvPr>
          <p:cNvSpPr txBox="1"/>
          <p:nvPr/>
        </p:nvSpPr>
        <p:spPr>
          <a:xfrm>
            <a:off x="1150682" y="3740916"/>
            <a:ext cx="1491173" cy="400110"/>
          </a:xfrm>
          <a:prstGeom prst="rect">
            <a:avLst/>
          </a:prstGeom>
          <a:noFill/>
        </p:spPr>
        <p:txBody>
          <a:bodyPr wrap="square" lIns="0" tIns="0" rIns="0" bIns="0">
            <a:spAutoFit/>
          </a:bodyPr>
          <a:lstStyle/>
          <a:p>
            <a:pPr algn="ctr"/>
            <a:r>
              <a:rPr lang="es-ES" sz="1300" b="1" i="1" spc="-10" dirty="0" err="1">
                <a:solidFill>
                  <a:schemeClr val="bg1"/>
                </a:solidFill>
                <a:cs typeface="Source Sans Pro"/>
              </a:rPr>
              <a:t>First</a:t>
            </a:r>
            <a:r>
              <a:rPr lang="es-ES" sz="1300" b="1" i="1" spc="-10" dirty="0">
                <a:solidFill>
                  <a:schemeClr val="bg1"/>
                </a:solidFill>
                <a:cs typeface="Source Sans Pro"/>
              </a:rPr>
              <a:t> In – </a:t>
            </a:r>
            <a:r>
              <a:rPr lang="es-ES" sz="1300" b="1" i="1" spc="-10" dirty="0" err="1">
                <a:solidFill>
                  <a:schemeClr val="bg1"/>
                </a:solidFill>
                <a:cs typeface="Source Sans Pro"/>
              </a:rPr>
              <a:t>First</a:t>
            </a:r>
            <a:r>
              <a:rPr lang="es-ES" sz="1300" b="1" i="1" spc="-10" dirty="0">
                <a:solidFill>
                  <a:schemeClr val="bg1"/>
                </a:solidFill>
                <a:cs typeface="Source Sans Pro"/>
              </a:rPr>
              <a:t> </a:t>
            </a:r>
            <a:r>
              <a:rPr lang="es-ES" sz="1300" b="1" i="1" spc="-10" dirty="0" err="1">
                <a:solidFill>
                  <a:schemeClr val="bg1"/>
                </a:solidFill>
                <a:cs typeface="Source Sans Pro"/>
              </a:rPr>
              <a:t>Out</a:t>
            </a:r>
            <a:r>
              <a:rPr lang="es-ES" sz="1300" b="1" i="1" spc="-10" dirty="0">
                <a:solidFill>
                  <a:schemeClr val="bg1"/>
                </a:solidFill>
                <a:cs typeface="Source Sans Pro"/>
              </a:rPr>
              <a:t> </a:t>
            </a:r>
            <a:r>
              <a:rPr lang="es-ES" sz="1300" b="1" spc="-10" dirty="0">
                <a:solidFill>
                  <a:schemeClr val="bg1"/>
                </a:solidFill>
                <a:cs typeface="Source Sans Pro"/>
              </a:rPr>
              <a:t>(FIFO)</a:t>
            </a:r>
            <a:endParaRPr lang="es-ES_tradnl" sz="1300" b="1" dirty="0">
              <a:solidFill>
                <a:schemeClr val="bg1"/>
              </a:solidFill>
              <a:ea typeface="Arial" charset="0"/>
              <a:cs typeface="Arial" charset="0"/>
            </a:endParaRPr>
          </a:p>
        </p:txBody>
      </p:sp>
      <p:sp>
        <p:nvSpPr>
          <p:cNvPr id="23" name="Rectángulo redondeado 22">
            <a:extLst>
              <a:ext uri="{FF2B5EF4-FFF2-40B4-BE49-F238E27FC236}">
                <a16:creationId xmlns:a16="http://schemas.microsoft.com/office/drawing/2014/main" id="{E8B6B9E4-7641-8349-AE95-20835A85E623}"/>
              </a:ext>
            </a:extLst>
          </p:cNvPr>
          <p:cNvSpPr/>
          <p:nvPr/>
        </p:nvSpPr>
        <p:spPr>
          <a:xfrm>
            <a:off x="1877473" y="4487220"/>
            <a:ext cx="6115845" cy="659067"/>
          </a:xfrm>
          <a:prstGeom prst="round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lvl="1" indent="-134938">
              <a:lnSpc>
                <a:spcPct val="90000"/>
              </a:lnSpc>
              <a:spcBef>
                <a:spcPct val="0"/>
              </a:spcBef>
              <a:spcAft>
                <a:spcPct val="15000"/>
              </a:spcAft>
              <a:buClr>
                <a:srgbClr val="92C14E"/>
              </a:buClr>
              <a:buSzPct val="100000"/>
              <a:buFont typeface="Arial" charset="0"/>
              <a:buChar char="•"/>
            </a:pPr>
            <a:r>
              <a:rPr lang="es-ES" sz="1300" dirty="0">
                <a:solidFill>
                  <a:schemeClr val="tx1"/>
                </a:solidFill>
                <a:latin typeface="Calibri" charset="0"/>
                <a:cs typeface="Calibri" charset="0"/>
              </a:rPr>
              <a:t>Aplica cuando el producto de fecha más próxima de caducidad es el primero en salir.</a:t>
            </a:r>
            <a:endParaRPr lang="es-ES_tradnl" sz="1300" dirty="0">
              <a:solidFill>
                <a:schemeClr val="tx1"/>
              </a:solidFill>
              <a:latin typeface="Calibri" charset="0"/>
              <a:cs typeface="Calibri" charset="0"/>
            </a:endParaRPr>
          </a:p>
        </p:txBody>
      </p:sp>
      <p:sp>
        <p:nvSpPr>
          <p:cNvPr id="24" name="Redondear rectángulo de esquina del mismo lado 23">
            <a:extLst>
              <a:ext uri="{FF2B5EF4-FFF2-40B4-BE49-F238E27FC236}">
                <a16:creationId xmlns:a16="http://schemas.microsoft.com/office/drawing/2014/main" id="{EFC3550D-4C74-E448-A1C1-5FE7A4F93738}"/>
              </a:ext>
            </a:extLst>
          </p:cNvPr>
          <p:cNvSpPr/>
          <p:nvPr/>
        </p:nvSpPr>
        <p:spPr>
          <a:xfrm rot="16200000">
            <a:off x="1567295" y="4071724"/>
            <a:ext cx="657953" cy="1491173"/>
          </a:xfrm>
          <a:prstGeom prst="round2SameRect">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dirty="0">
              <a:latin typeface="Calibri" panose="020F0502020204030204" pitchFamily="34" charset="0"/>
            </a:endParaRPr>
          </a:p>
        </p:txBody>
      </p:sp>
      <p:sp>
        <p:nvSpPr>
          <p:cNvPr id="25" name="CuadroTexto 24">
            <a:extLst>
              <a:ext uri="{FF2B5EF4-FFF2-40B4-BE49-F238E27FC236}">
                <a16:creationId xmlns:a16="http://schemas.microsoft.com/office/drawing/2014/main" id="{EBCF00E1-6A5F-8742-9D9B-86D76661D8EE}"/>
              </a:ext>
            </a:extLst>
          </p:cNvPr>
          <p:cNvSpPr txBox="1"/>
          <p:nvPr/>
        </p:nvSpPr>
        <p:spPr>
          <a:xfrm>
            <a:off x="1150682" y="4646612"/>
            <a:ext cx="1491173" cy="400110"/>
          </a:xfrm>
          <a:prstGeom prst="rect">
            <a:avLst/>
          </a:prstGeom>
          <a:noFill/>
        </p:spPr>
        <p:txBody>
          <a:bodyPr wrap="square" lIns="0" tIns="0" rIns="0" bIns="0">
            <a:spAutoFit/>
          </a:bodyPr>
          <a:lstStyle/>
          <a:p>
            <a:pPr algn="ctr"/>
            <a:r>
              <a:rPr lang="es-ES" sz="1300" b="1" i="1" spc="-10" dirty="0" err="1">
                <a:solidFill>
                  <a:schemeClr val="bg1"/>
                </a:solidFill>
                <a:cs typeface="Source Sans Pro"/>
              </a:rPr>
              <a:t>First</a:t>
            </a:r>
            <a:r>
              <a:rPr lang="es-ES" sz="1300" b="1" i="1" spc="-10" dirty="0">
                <a:solidFill>
                  <a:schemeClr val="bg1"/>
                </a:solidFill>
                <a:cs typeface="Source Sans Pro"/>
              </a:rPr>
              <a:t> </a:t>
            </a:r>
            <a:r>
              <a:rPr lang="es-ES" sz="1300" b="1" i="1" spc="-10" dirty="0" err="1">
                <a:solidFill>
                  <a:schemeClr val="bg1"/>
                </a:solidFill>
                <a:cs typeface="Source Sans Pro"/>
              </a:rPr>
              <a:t>Expired</a:t>
            </a:r>
            <a:r>
              <a:rPr lang="es-ES" sz="1300" b="1" i="1" spc="-10" dirty="0">
                <a:solidFill>
                  <a:schemeClr val="bg1"/>
                </a:solidFill>
                <a:cs typeface="Source Sans Pro"/>
              </a:rPr>
              <a:t> – </a:t>
            </a:r>
            <a:r>
              <a:rPr lang="es-ES" sz="1300" b="1" i="1" spc="-10" dirty="0" err="1">
                <a:solidFill>
                  <a:schemeClr val="bg1"/>
                </a:solidFill>
                <a:cs typeface="Source Sans Pro"/>
              </a:rPr>
              <a:t>First</a:t>
            </a:r>
            <a:r>
              <a:rPr lang="es-ES" sz="1300" b="1" i="1" spc="-10" dirty="0">
                <a:solidFill>
                  <a:schemeClr val="bg1"/>
                </a:solidFill>
                <a:cs typeface="Source Sans Pro"/>
              </a:rPr>
              <a:t> </a:t>
            </a:r>
            <a:r>
              <a:rPr lang="es-ES" sz="1300" b="1" i="1" spc="-10" dirty="0" err="1">
                <a:solidFill>
                  <a:schemeClr val="bg1"/>
                </a:solidFill>
                <a:cs typeface="Source Sans Pro"/>
              </a:rPr>
              <a:t>Out</a:t>
            </a:r>
            <a:r>
              <a:rPr lang="es-ES" sz="1300" b="1" i="1" spc="-10" dirty="0">
                <a:solidFill>
                  <a:schemeClr val="bg1"/>
                </a:solidFill>
                <a:cs typeface="Source Sans Pro"/>
              </a:rPr>
              <a:t> </a:t>
            </a:r>
            <a:r>
              <a:rPr lang="es-ES" sz="1300" b="1" spc="-10" dirty="0">
                <a:solidFill>
                  <a:schemeClr val="bg1"/>
                </a:solidFill>
                <a:cs typeface="Source Sans Pro"/>
              </a:rPr>
              <a:t>(FEFO)</a:t>
            </a:r>
            <a:endParaRPr lang="es-ES_tradnl" sz="1300" b="1" dirty="0">
              <a:solidFill>
                <a:schemeClr val="bg1"/>
              </a:solidFill>
              <a:ea typeface="Arial" charset="0"/>
              <a:cs typeface="Arial" charset="0"/>
            </a:endParaRPr>
          </a:p>
        </p:txBody>
      </p:sp>
    </p:spTree>
    <p:extLst>
      <p:ext uri="{BB962C8B-B14F-4D97-AF65-F5344CB8AC3E}">
        <p14:creationId xmlns:p14="http://schemas.microsoft.com/office/powerpoint/2010/main" val="215520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1525588"/>
            <a:ext cx="8172450" cy="984885"/>
          </a:xfrm>
          <a:prstGeom prst="rect">
            <a:avLst/>
          </a:prstGeom>
        </p:spPr>
        <p:txBody>
          <a:bodyPr vert="horz" wrap="square" lIns="0" tIns="0" rIns="0" bIns="0" rtlCol="0">
            <a:spAutoFit/>
          </a:bodyPr>
          <a:lstStyle/>
          <a:p>
            <a:pPr marL="11725">
              <a:buSzPct val="100000"/>
              <a:tabLst>
                <a:tab pos="121285" algn="l"/>
              </a:tabLst>
            </a:pPr>
            <a:r>
              <a:rPr lang="es-ES" sz="1600" spc="-10" dirty="0">
                <a:solidFill>
                  <a:srgbClr val="262626"/>
                </a:solidFill>
                <a:cs typeface="Source Sans Pro"/>
              </a:rPr>
              <a:t>Esta etapa tiene por objetivo enviar los productos demandados por el cliente de manera que salgan del almacén en dirección a su entrega en el tiempo acordado y en perfecto estado. Es la más compleja, especialmente en un centro de distribución por la fase de preparación de pedidos y la entrada de </a:t>
            </a:r>
            <a:r>
              <a:rPr lang="es-ES" sz="1600" i="1" spc="-10" dirty="0">
                <a:solidFill>
                  <a:srgbClr val="262626"/>
                </a:solidFill>
                <a:cs typeface="Source Sans Pro"/>
              </a:rPr>
              <a:t>ecommerce</a:t>
            </a:r>
            <a:r>
              <a:rPr lang="es-ES" sz="1600" spc="-10" dirty="0">
                <a:solidFill>
                  <a:srgbClr val="262626"/>
                </a:solidFill>
                <a:cs typeface="Source Sans Pro"/>
              </a:rPr>
              <a:t>.</a:t>
            </a:r>
            <a:endParaRPr lang="es-PE" sz="1600" spc="-10" dirty="0">
              <a:solidFill>
                <a:srgbClr val="262626"/>
              </a:solidFill>
              <a:cs typeface="Source Sans Pro"/>
            </a:endParaRPr>
          </a:p>
        </p:txBody>
      </p:sp>
      <p:sp>
        <p:nvSpPr>
          <p:cNvPr id="9" name="Rectangle 5">
            <a:extLst>
              <a:ext uri="{FF2B5EF4-FFF2-40B4-BE49-F238E27FC236}">
                <a16:creationId xmlns:a16="http://schemas.microsoft.com/office/drawing/2014/main" id="{B07FFB70-DEAC-0041-A0F1-43B92BC50C0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0" name="Grupo 9">
            <a:extLst>
              <a:ext uri="{FF2B5EF4-FFF2-40B4-BE49-F238E27FC236}">
                <a16:creationId xmlns:a16="http://schemas.microsoft.com/office/drawing/2014/main" id="{8BF8AF3B-C28D-6041-90CA-A3F3B4EC1C3B}"/>
              </a:ext>
            </a:extLst>
          </p:cNvPr>
          <p:cNvGrpSpPr/>
          <p:nvPr/>
        </p:nvGrpSpPr>
        <p:grpSpPr>
          <a:xfrm>
            <a:off x="326977" y="917244"/>
            <a:ext cx="2909204" cy="394721"/>
            <a:chOff x="287221" y="917244"/>
            <a:chExt cx="3420681" cy="500394"/>
          </a:xfrm>
        </p:grpSpPr>
        <p:sp>
          <p:nvSpPr>
            <p:cNvPr id="11" name="Rectángulo redondeado 10">
              <a:extLst>
                <a:ext uri="{FF2B5EF4-FFF2-40B4-BE49-F238E27FC236}">
                  <a16:creationId xmlns:a16="http://schemas.microsoft.com/office/drawing/2014/main" id="{EE37D2A4-BC06-8342-B110-A23DF53DFCC2}"/>
                </a:ext>
              </a:extLst>
            </p:cNvPr>
            <p:cNvSpPr/>
            <p:nvPr/>
          </p:nvSpPr>
          <p:spPr>
            <a:xfrm>
              <a:off x="503238" y="917244"/>
              <a:ext cx="3204664" cy="500394"/>
            </a:xfrm>
            <a:prstGeom prst="roundRect">
              <a:avLst>
                <a:gd name="adj" fmla="val 24841"/>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b="1" dirty="0">
                  <a:ea typeface="Arial" charset="0"/>
                  <a:cs typeface="Arial" charset="0"/>
                </a:rPr>
                <a:t>DESPACHO EN UN ALMACÉN</a:t>
              </a:r>
            </a:p>
          </p:txBody>
        </p:sp>
        <p:grpSp>
          <p:nvGrpSpPr>
            <p:cNvPr id="12" name="Agrupar 14">
              <a:extLst>
                <a:ext uri="{FF2B5EF4-FFF2-40B4-BE49-F238E27FC236}">
                  <a16:creationId xmlns:a16="http://schemas.microsoft.com/office/drawing/2014/main" id="{2757A322-5B33-D743-8EFA-5D6A151CC5B3}"/>
                </a:ext>
              </a:extLst>
            </p:cNvPr>
            <p:cNvGrpSpPr/>
            <p:nvPr/>
          </p:nvGrpSpPr>
          <p:grpSpPr>
            <a:xfrm>
              <a:off x="287221" y="965530"/>
              <a:ext cx="459474" cy="403823"/>
              <a:chOff x="5892512" y="2805541"/>
              <a:chExt cx="459474" cy="403823"/>
            </a:xfrm>
          </p:grpSpPr>
          <p:sp>
            <p:nvSpPr>
              <p:cNvPr id="13" name="Elipse 12">
                <a:extLst>
                  <a:ext uri="{FF2B5EF4-FFF2-40B4-BE49-F238E27FC236}">
                    <a16:creationId xmlns:a16="http://schemas.microsoft.com/office/drawing/2014/main" id="{DB987EA7-05C5-9D48-8688-E3C5D94A3366}"/>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Elipse 13">
                <a:extLst>
                  <a:ext uri="{FF2B5EF4-FFF2-40B4-BE49-F238E27FC236}">
                    <a16:creationId xmlns:a16="http://schemas.microsoft.com/office/drawing/2014/main" id="{53D72AD2-C828-2D43-AB2F-D85EACFCC616}"/>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5" name="Triángulo 14">
                <a:extLst>
                  <a:ext uri="{FF2B5EF4-FFF2-40B4-BE49-F238E27FC236}">
                    <a16:creationId xmlns:a16="http://schemas.microsoft.com/office/drawing/2014/main" id="{CD52F731-C012-D447-9920-E44BA039AFF8}"/>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grpSp>
        <p:nvGrpSpPr>
          <p:cNvPr id="18" name="Grupo 17">
            <a:extLst>
              <a:ext uri="{FF2B5EF4-FFF2-40B4-BE49-F238E27FC236}">
                <a16:creationId xmlns:a16="http://schemas.microsoft.com/office/drawing/2014/main" id="{E8F45EBE-A2DD-7A42-B321-BEBE9C9233A9}"/>
              </a:ext>
            </a:extLst>
          </p:cNvPr>
          <p:cNvGrpSpPr/>
          <p:nvPr/>
        </p:nvGrpSpPr>
        <p:grpSpPr>
          <a:xfrm>
            <a:off x="839244" y="2665643"/>
            <a:ext cx="7465512" cy="2441126"/>
            <a:chOff x="684212" y="2792863"/>
            <a:chExt cx="7465512" cy="2441126"/>
          </a:xfrm>
        </p:grpSpPr>
        <p:pic>
          <p:nvPicPr>
            <p:cNvPr id="4" name="Imagen 3">
              <a:extLst>
                <a:ext uri="{FF2B5EF4-FFF2-40B4-BE49-F238E27FC236}">
                  <a16:creationId xmlns:a16="http://schemas.microsoft.com/office/drawing/2014/main" id="{7CC7A36F-7CEE-AA44-B929-2985D0E2EF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4537" y="2792863"/>
              <a:ext cx="3665187" cy="2441126"/>
            </a:xfrm>
            <a:prstGeom prst="rect">
              <a:avLst/>
            </a:prstGeom>
          </p:spPr>
        </p:pic>
        <p:pic>
          <p:nvPicPr>
            <p:cNvPr id="17" name="Imagen 16">
              <a:extLst>
                <a:ext uri="{FF2B5EF4-FFF2-40B4-BE49-F238E27FC236}">
                  <a16:creationId xmlns:a16="http://schemas.microsoft.com/office/drawing/2014/main" id="{BA6E07AF-37A4-474E-B39C-B125F5E07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212" y="2792863"/>
              <a:ext cx="3728589" cy="2441126"/>
            </a:xfrm>
            <a:prstGeom prst="rect">
              <a:avLst/>
            </a:prstGeom>
          </p:spPr>
        </p:pic>
      </p:grpSp>
    </p:spTree>
    <p:extLst>
      <p:ext uri="{BB962C8B-B14F-4D97-AF65-F5344CB8AC3E}">
        <p14:creationId xmlns:p14="http://schemas.microsoft.com/office/powerpoint/2010/main" val="308861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5"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FASES DEL DESPACHO EN ALMACÉN</a:t>
            </a:r>
          </a:p>
        </p:txBody>
      </p:sp>
      <p:sp>
        <p:nvSpPr>
          <p:cNvPr id="7" name="Rectangle 5">
            <a:extLst>
              <a:ext uri="{FF2B5EF4-FFF2-40B4-BE49-F238E27FC236}">
                <a16:creationId xmlns:a16="http://schemas.microsoft.com/office/drawing/2014/main" id="{5479972C-2C8A-124D-8E0B-6B7FA2A6863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8">
            <a:extLst>
              <a:ext uri="{FF2B5EF4-FFF2-40B4-BE49-F238E27FC236}">
                <a16:creationId xmlns:a16="http://schemas.microsoft.com/office/drawing/2014/main" id="{D47404C8-37BF-1B4C-AB78-0D042F7DE266}"/>
              </a:ext>
            </a:extLst>
          </p:cNvPr>
          <p:cNvSpPr/>
          <p:nvPr/>
        </p:nvSpPr>
        <p:spPr>
          <a:xfrm>
            <a:off x="1178475" y="1579007"/>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Planificación de las entregas que realizar.</a:t>
            </a:r>
          </a:p>
        </p:txBody>
      </p:sp>
      <p:sp>
        <p:nvSpPr>
          <p:cNvPr id="10" name="Rectángulo 9">
            <a:extLst>
              <a:ext uri="{FF2B5EF4-FFF2-40B4-BE49-F238E27FC236}">
                <a16:creationId xmlns:a16="http://schemas.microsoft.com/office/drawing/2014/main" id="{FCD908B6-D0BF-AE40-A1E8-23E1BDFD9C17}"/>
              </a:ext>
            </a:extLst>
          </p:cNvPr>
          <p:cNvSpPr/>
          <p:nvPr/>
        </p:nvSpPr>
        <p:spPr>
          <a:xfrm>
            <a:off x="403999" y="1510958"/>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11" name="Conector recto 10">
            <a:extLst>
              <a:ext uri="{FF2B5EF4-FFF2-40B4-BE49-F238E27FC236}">
                <a16:creationId xmlns:a16="http://schemas.microsoft.com/office/drawing/2014/main" id="{FFD658BE-E9F0-0048-90BD-EF3A5540EF7C}"/>
              </a:ext>
            </a:extLst>
          </p:cNvPr>
          <p:cNvCxnSpPr>
            <a:cxnSpLocks/>
            <a:stCxn id="18" idx="4"/>
            <a:endCxn id="31" idx="4"/>
          </p:cNvCxnSpPr>
          <p:nvPr/>
        </p:nvCxnSpPr>
        <p:spPr>
          <a:xfrm>
            <a:off x="960023" y="1721599"/>
            <a:ext cx="0" cy="2259807"/>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1C17839-F3A6-9D4A-9D24-7F7A7BA7600C}"/>
              </a:ext>
            </a:extLst>
          </p:cNvPr>
          <p:cNvSpPr/>
          <p:nvPr/>
        </p:nvSpPr>
        <p:spPr>
          <a:xfrm>
            <a:off x="403999" y="1991377"/>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13" name="Rectángulo 12">
            <a:extLst>
              <a:ext uri="{FF2B5EF4-FFF2-40B4-BE49-F238E27FC236}">
                <a16:creationId xmlns:a16="http://schemas.microsoft.com/office/drawing/2014/main" id="{53FF2AD3-297A-594C-90DC-3766CCD3835B}"/>
              </a:ext>
            </a:extLst>
          </p:cNvPr>
          <p:cNvSpPr/>
          <p:nvPr/>
        </p:nvSpPr>
        <p:spPr>
          <a:xfrm>
            <a:off x="403999" y="2497928"/>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14" name="Rectángulo 13">
            <a:extLst>
              <a:ext uri="{FF2B5EF4-FFF2-40B4-BE49-F238E27FC236}">
                <a16:creationId xmlns:a16="http://schemas.microsoft.com/office/drawing/2014/main" id="{404812B5-18FE-4E40-9537-C9B48676A17F}"/>
              </a:ext>
            </a:extLst>
          </p:cNvPr>
          <p:cNvSpPr/>
          <p:nvPr/>
        </p:nvSpPr>
        <p:spPr>
          <a:xfrm>
            <a:off x="1178475" y="2032217"/>
            <a:ext cx="3069696" cy="430887"/>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Consolidación y ordenación de la mercancía.</a:t>
            </a:r>
          </a:p>
        </p:txBody>
      </p:sp>
      <p:sp>
        <p:nvSpPr>
          <p:cNvPr id="15" name="Rectángulo 14">
            <a:extLst>
              <a:ext uri="{FF2B5EF4-FFF2-40B4-BE49-F238E27FC236}">
                <a16:creationId xmlns:a16="http://schemas.microsoft.com/office/drawing/2014/main" id="{27DCA179-DF76-2E48-AB4B-4467C3FDF9B2}"/>
              </a:ext>
            </a:extLst>
          </p:cNvPr>
          <p:cNvSpPr/>
          <p:nvPr/>
        </p:nvSpPr>
        <p:spPr>
          <a:xfrm>
            <a:off x="1178475" y="2548878"/>
            <a:ext cx="3069696" cy="646331"/>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Comprobación de la documentación y acondicionamiento (guía de remisión, facturas).</a:t>
            </a:r>
          </a:p>
        </p:txBody>
      </p:sp>
      <p:grpSp>
        <p:nvGrpSpPr>
          <p:cNvPr id="16" name="Agrupar 29">
            <a:extLst>
              <a:ext uri="{FF2B5EF4-FFF2-40B4-BE49-F238E27FC236}">
                <a16:creationId xmlns:a16="http://schemas.microsoft.com/office/drawing/2014/main" id="{36DEFD10-BFF5-BC43-BE66-FC5BF13CC63B}"/>
              </a:ext>
            </a:extLst>
          </p:cNvPr>
          <p:cNvGrpSpPr/>
          <p:nvPr/>
        </p:nvGrpSpPr>
        <p:grpSpPr>
          <a:xfrm>
            <a:off x="889628" y="1614997"/>
            <a:ext cx="140792" cy="140258"/>
            <a:chOff x="3427964" y="2244682"/>
            <a:chExt cx="225891" cy="225034"/>
          </a:xfrm>
        </p:grpSpPr>
        <p:sp>
          <p:nvSpPr>
            <p:cNvPr id="17" name="Elipse 16">
              <a:extLst>
                <a:ext uri="{FF2B5EF4-FFF2-40B4-BE49-F238E27FC236}">
                  <a16:creationId xmlns:a16="http://schemas.microsoft.com/office/drawing/2014/main" id="{12F5000C-002D-8044-8144-62CA48036358}"/>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Elipse 17">
              <a:extLst>
                <a:ext uri="{FF2B5EF4-FFF2-40B4-BE49-F238E27FC236}">
                  <a16:creationId xmlns:a16="http://schemas.microsoft.com/office/drawing/2014/main" id="{C7E9851B-A036-034C-A89E-DF5477A0B230}"/>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9" name="Rectángulo 18">
            <a:extLst>
              <a:ext uri="{FF2B5EF4-FFF2-40B4-BE49-F238E27FC236}">
                <a16:creationId xmlns:a16="http://schemas.microsoft.com/office/drawing/2014/main" id="{DD43E4A1-1DA4-2F43-B553-D06CD53D19F7}"/>
              </a:ext>
            </a:extLst>
          </p:cNvPr>
          <p:cNvSpPr/>
          <p:nvPr/>
        </p:nvSpPr>
        <p:spPr>
          <a:xfrm>
            <a:off x="1178475" y="3827473"/>
            <a:ext cx="3069696" cy="430887"/>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Seguimiento al despacho. Software experto TMS UNIGIS.</a:t>
            </a:r>
          </a:p>
        </p:txBody>
      </p:sp>
      <p:sp>
        <p:nvSpPr>
          <p:cNvPr id="21" name="Rectángulo 20">
            <a:extLst>
              <a:ext uri="{FF2B5EF4-FFF2-40B4-BE49-F238E27FC236}">
                <a16:creationId xmlns:a16="http://schemas.microsoft.com/office/drawing/2014/main" id="{3005987B-6AC6-B645-BAD2-B2B4A7DA23A7}"/>
              </a:ext>
            </a:extLst>
          </p:cNvPr>
          <p:cNvSpPr/>
          <p:nvPr/>
        </p:nvSpPr>
        <p:spPr>
          <a:xfrm>
            <a:off x="406326" y="3771340"/>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05</a:t>
            </a:r>
            <a:endParaRPr lang="es-PE" sz="2800" b="1" dirty="0">
              <a:solidFill>
                <a:srgbClr val="01B1C3"/>
              </a:solidFill>
              <a:latin typeface="Calibri" charset="0"/>
              <a:ea typeface="Calibri" charset="0"/>
              <a:cs typeface="Calibri" charset="0"/>
            </a:endParaRPr>
          </a:p>
        </p:txBody>
      </p:sp>
      <p:grpSp>
        <p:nvGrpSpPr>
          <p:cNvPr id="23" name="Agrupar 29">
            <a:extLst>
              <a:ext uri="{FF2B5EF4-FFF2-40B4-BE49-F238E27FC236}">
                <a16:creationId xmlns:a16="http://schemas.microsoft.com/office/drawing/2014/main" id="{6F88F1F6-38E5-774C-A945-2A30C33E67E8}"/>
              </a:ext>
            </a:extLst>
          </p:cNvPr>
          <p:cNvGrpSpPr/>
          <p:nvPr/>
        </p:nvGrpSpPr>
        <p:grpSpPr>
          <a:xfrm>
            <a:off x="889628" y="2092471"/>
            <a:ext cx="140792" cy="140258"/>
            <a:chOff x="3427964" y="2244682"/>
            <a:chExt cx="225891" cy="225034"/>
          </a:xfrm>
        </p:grpSpPr>
        <p:sp>
          <p:nvSpPr>
            <p:cNvPr id="24" name="Elipse 23">
              <a:extLst>
                <a:ext uri="{FF2B5EF4-FFF2-40B4-BE49-F238E27FC236}">
                  <a16:creationId xmlns:a16="http://schemas.microsoft.com/office/drawing/2014/main" id="{C5D277DA-F989-B14D-B87F-51CA366B90E3}"/>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Elipse 24">
              <a:extLst>
                <a:ext uri="{FF2B5EF4-FFF2-40B4-BE49-F238E27FC236}">
                  <a16:creationId xmlns:a16="http://schemas.microsoft.com/office/drawing/2014/main" id="{7C8EA868-1135-B840-91A4-E6EFF92791FF}"/>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6" name="Agrupar 29">
            <a:extLst>
              <a:ext uri="{FF2B5EF4-FFF2-40B4-BE49-F238E27FC236}">
                <a16:creationId xmlns:a16="http://schemas.microsoft.com/office/drawing/2014/main" id="{C50C4437-19A2-2B45-80B3-3ADBB0A2EF2F}"/>
              </a:ext>
            </a:extLst>
          </p:cNvPr>
          <p:cNvGrpSpPr/>
          <p:nvPr/>
        </p:nvGrpSpPr>
        <p:grpSpPr>
          <a:xfrm>
            <a:off x="889628" y="2588673"/>
            <a:ext cx="140792" cy="140258"/>
            <a:chOff x="3427964" y="2244682"/>
            <a:chExt cx="225891" cy="225034"/>
          </a:xfrm>
        </p:grpSpPr>
        <p:sp>
          <p:nvSpPr>
            <p:cNvPr id="27" name="Elipse 26">
              <a:extLst>
                <a:ext uri="{FF2B5EF4-FFF2-40B4-BE49-F238E27FC236}">
                  <a16:creationId xmlns:a16="http://schemas.microsoft.com/office/drawing/2014/main" id="{A45DF337-C4DD-F441-9874-2F8DD960053C}"/>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Elipse 27">
              <a:extLst>
                <a:ext uri="{FF2B5EF4-FFF2-40B4-BE49-F238E27FC236}">
                  <a16:creationId xmlns:a16="http://schemas.microsoft.com/office/drawing/2014/main" id="{AF608E76-3511-EC4A-8F1D-AA4726DFC547}"/>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9" name="Agrupar 29">
            <a:extLst>
              <a:ext uri="{FF2B5EF4-FFF2-40B4-BE49-F238E27FC236}">
                <a16:creationId xmlns:a16="http://schemas.microsoft.com/office/drawing/2014/main" id="{0DA91CD5-5F85-9045-9CC3-68D721634297}"/>
              </a:ext>
            </a:extLst>
          </p:cNvPr>
          <p:cNvGrpSpPr/>
          <p:nvPr/>
        </p:nvGrpSpPr>
        <p:grpSpPr>
          <a:xfrm>
            <a:off x="889628" y="3874804"/>
            <a:ext cx="140792" cy="140258"/>
            <a:chOff x="3427964" y="2244682"/>
            <a:chExt cx="225891" cy="225034"/>
          </a:xfrm>
        </p:grpSpPr>
        <p:sp>
          <p:nvSpPr>
            <p:cNvPr id="30" name="Elipse 29">
              <a:extLst>
                <a:ext uri="{FF2B5EF4-FFF2-40B4-BE49-F238E27FC236}">
                  <a16:creationId xmlns:a16="http://schemas.microsoft.com/office/drawing/2014/main" id="{E5668011-2E71-8D48-A134-78E43173A869}"/>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Elipse 30">
              <a:extLst>
                <a:ext uri="{FF2B5EF4-FFF2-40B4-BE49-F238E27FC236}">
                  <a16:creationId xmlns:a16="http://schemas.microsoft.com/office/drawing/2014/main" id="{22A95E65-8A56-B54F-BC68-4E776758923F}"/>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5" name="Rectángulo 34">
            <a:extLst>
              <a:ext uri="{FF2B5EF4-FFF2-40B4-BE49-F238E27FC236}">
                <a16:creationId xmlns:a16="http://schemas.microsoft.com/office/drawing/2014/main" id="{B3224AC2-8A9E-344B-80C7-5A8AF0CCA649}"/>
              </a:ext>
            </a:extLst>
          </p:cNvPr>
          <p:cNvSpPr/>
          <p:nvPr/>
        </p:nvSpPr>
        <p:spPr>
          <a:xfrm>
            <a:off x="1178475" y="3327503"/>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Carga de la mercadería al camión.</a:t>
            </a:r>
          </a:p>
        </p:txBody>
      </p:sp>
      <p:sp>
        <p:nvSpPr>
          <p:cNvPr id="36" name="Rectángulo 35">
            <a:extLst>
              <a:ext uri="{FF2B5EF4-FFF2-40B4-BE49-F238E27FC236}">
                <a16:creationId xmlns:a16="http://schemas.microsoft.com/office/drawing/2014/main" id="{005BF9A3-F348-9044-A1E6-4A68D27B2904}"/>
              </a:ext>
            </a:extLst>
          </p:cNvPr>
          <p:cNvSpPr/>
          <p:nvPr/>
        </p:nvSpPr>
        <p:spPr>
          <a:xfrm>
            <a:off x="406326" y="3271370"/>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grpSp>
        <p:nvGrpSpPr>
          <p:cNvPr id="37" name="Agrupar 29">
            <a:extLst>
              <a:ext uri="{FF2B5EF4-FFF2-40B4-BE49-F238E27FC236}">
                <a16:creationId xmlns:a16="http://schemas.microsoft.com/office/drawing/2014/main" id="{D2C6CEF2-35E0-C64E-B5B9-4FB4C5F0A924}"/>
              </a:ext>
            </a:extLst>
          </p:cNvPr>
          <p:cNvGrpSpPr/>
          <p:nvPr/>
        </p:nvGrpSpPr>
        <p:grpSpPr>
          <a:xfrm>
            <a:off x="889628" y="3374834"/>
            <a:ext cx="140792" cy="140258"/>
            <a:chOff x="3427964" y="2244682"/>
            <a:chExt cx="225891" cy="225034"/>
          </a:xfrm>
        </p:grpSpPr>
        <p:sp>
          <p:nvSpPr>
            <p:cNvPr id="38" name="Elipse 37">
              <a:extLst>
                <a:ext uri="{FF2B5EF4-FFF2-40B4-BE49-F238E27FC236}">
                  <a16:creationId xmlns:a16="http://schemas.microsoft.com/office/drawing/2014/main" id="{EC3CC908-1F55-A64B-A431-C5E635F571B4}"/>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9" name="Elipse 38">
              <a:extLst>
                <a:ext uri="{FF2B5EF4-FFF2-40B4-BE49-F238E27FC236}">
                  <a16:creationId xmlns:a16="http://schemas.microsoft.com/office/drawing/2014/main" id="{5256387C-9BB1-C34B-BC2C-8C969AC665B6}"/>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pic>
        <p:nvPicPr>
          <p:cNvPr id="44" name="Imagen 43">
            <a:extLst>
              <a:ext uri="{FF2B5EF4-FFF2-40B4-BE49-F238E27FC236}">
                <a16:creationId xmlns:a16="http://schemas.microsoft.com/office/drawing/2014/main" id="{27873163-428D-1D42-87F9-AFE15ED62BB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53473" y="2911844"/>
            <a:ext cx="3922211" cy="2206436"/>
          </a:xfrm>
          <a:prstGeom prst="rect">
            <a:avLst/>
          </a:prstGeom>
        </p:spPr>
      </p:pic>
      <p:pic>
        <p:nvPicPr>
          <p:cNvPr id="46" name="Imagen 45">
            <a:extLst>
              <a:ext uri="{FF2B5EF4-FFF2-40B4-BE49-F238E27FC236}">
                <a16:creationId xmlns:a16="http://schemas.microsoft.com/office/drawing/2014/main" id="{6F046BDA-C9CD-5A41-A121-A3128CBEE5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66269" y="493288"/>
            <a:ext cx="3909413" cy="2370723"/>
          </a:xfrm>
          <a:prstGeom prst="rect">
            <a:avLst/>
          </a:prstGeom>
        </p:spPr>
      </p:pic>
    </p:spTree>
    <p:extLst>
      <p:ext uri="{BB962C8B-B14F-4D97-AF65-F5344CB8AC3E}">
        <p14:creationId xmlns:p14="http://schemas.microsoft.com/office/powerpoint/2010/main" val="327579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E2A609-87E3-42F9-B8E0-61D6B744F85B}"/>
              </a:ext>
            </a:extLst>
          </p:cNvPr>
          <p:cNvPicPr>
            <a:picLocks noChangeAspect="1"/>
          </p:cNvPicPr>
          <p:nvPr/>
        </p:nvPicPr>
        <p:blipFill>
          <a:blip r:embed="rId4"/>
          <a:stretch>
            <a:fillRect/>
          </a:stretch>
        </p:blipFill>
        <p:spPr>
          <a:xfrm>
            <a:off x="1282298" y="3375294"/>
            <a:ext cx="2795201" cy="1858694"/>
          </a:xfrm>
          <a:prstGeom prst="rect">
            <a:avLst/>
          </a:prstGeom>
        </p:spPr>
      </p:pic>
      <p:sp>
        <p:nvSpPr>
          <p:cNvPr id="6" name="Rectángulo 5">
            <a:extLst>
              <a:ext uri="{FF2B5EF4-FFF2-40B4-BE49-F238E27FC236}">
                <a16:creationId xmlns:a16="http://schemas.microsoft.com/office/drawing/2014/main" id="{E5097B14-7398-9D4D-A48E-4F905799488E}"/>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78B1AD74-6320-6349-8EDD-52548D0BA976}"/>
              </a:ext>
            </a:extLst>
          </p:cNvPr>
          <p:cNvSpPr txBox="1"/>
          <p:nvPr/>
        </p:nvSpPr>
        <p:spPr>
          <a:xfrm>
            <a:off x="1282298" y="918372"/>
            <a:ext cx="5521727" cy="2369880"/>
          </a:xfrm>
          <a:prstGeom prst="rect">
            <a:avLst/>
          </a:prstGeom>
        </p:spPr>
        <p:txBody>
          <a:bodyPr vert="horz" wrap="square" lIns="0" tIns="0" rIns="0" bIns="0" rtlCol="0">
            <a:spAutoFit/>
          </a:bodyPr>
          <a:lstStyle/>
          <a:p>
            <a:pPr marL="11725">
              <a:buSzPct val="100000"/>
              <a:tabLst>
                <a:tab pos="121285" algn="l"/>
              </a:tabLst>
            </a:pPr>
            <a:r>
              <a:rPr lang="es-PE" sz="1400" spc="-10" dirty="0">
                <a:solidFill>
                  <a:srgbClr val="262626"/>
                </a:solidFill>
                <a:cs typeface="Source Sans Pro"/>
              </a:rPr>
              <a:t>Los almacenes son activos logísticos importantes en donde la mercadería se guarda y mantiene para trasladarse nuevamente en el flujo hacia los mercados, por lo variado de las mercancías, existen diferentes tipos y clases de almacenes que dependen de las características del producto.</a:t>
            </a:r>
          </a:p>
          <a:p>
            <a:pPr marL="11725">
              <a:buSzPct val="100000"/>
              <a:tabLst>
                <a:tab pos="121285" algn="l"/>
              </a:tabLst>
            </a:pPr>
            <a:endParaRPr lang="es-PE" sz="1400" spc="-10" dirty="0">
              <a:solidFill>
                <a:srgbClr val="262626"/>
              </a:solidFill>
              <a:cs typeface="Source Sans Pro"/>
            </a:endParaRPr>
          </a:p>
          <a:p>
            <a:pPr marL="11725">
              <a:buSzPct val="100000"/>
              <a:tabLst>
                <a:tab pos="121285" algn="l"/>
              </a:tabLst>
            </a:pPr>
            <a:r>
              <a:rPr lang="es-PE" sz="1400" spc="-10" dirty="0">
                <a:solidFill>
                  <a:srgbClr val="262626"/>
                </a:solidFill>
                <a:cs typeface="Source Sans Pro"/>
              </a:rPr>
              <a:t>La tecnología forma parte de los procesos de un almacén o centro de distribución. Los robots se encargarán de realizar las tareas y ya existen almacenes totalmente automáticos.</a:t>
            </a:r>
          </a:p>
          <a:p>
            <a:pPr marL="11725">
              <a:buSzPct val="100000"/>
              <a:tabLst>
                <a:tab pos="121285" algn="l"/>
              </a:tabLst>
            </a:pPr>
            <a:endParaRPr lang="es-PE" sz="1400" spc="-10" dirty="0">
              <a:solidFill>
                <a:srgbClr val="262626"/>
              </a:solidFill>
              <a:cs typeface="Source Sans Pro"/>
            </a:endParaRPr>
          </a:p>
          <a:p>
            <a:pPr marL="11725">
              <a:buSzPct val="100000"/>
              <a:tabLst>
                <a:tab pos="121285" algn="l"/>
              </a:tabLst>
            </a:pPr>
            <a:r>
              <a:rPr lang="es-PE" sz="1400" spc="-10" dirty="0">
                <a:solidFill>
                  <a:srgbClr val="262626"/>
                </a:solidFill>
                <a:cs typeface="Source Sans Pro"/>
              </a:rPr>
              <a:t>El almacén genera un costo al igual que los inventarios y es muy importante controlar los costos de almacenamiento para lograr una ventaja competitiva.</a:t>
            </a:r>
          </a:p>
        </p:txBody>
      </p:sp>
      <p:pic>
        <p:nvPicPr>
          <p:cNvPr id="9" name="Imagen 8">
            <a:extLst>
              <a:ext uri="{FF2B5EF4-FFF2-40B4-BE49-F238E27FC236}">
                <a16:creationId xmlns:a16="http://schemas.microsoft.com/office/drawing/2014/main" id="{8DAE37E4-DCD8-B54D-9C0A-CC94A58F8C38}"/>
              </a:ext>
            </a:extLst>
          </p:cNvPr>
          <p:cNvPicPr>
            <a:picLocks noChangeAspect="1"/>
          </p:cNvPicPr>
          <p:nvPr/>
        </p:nvPicPr>
        <p:blipFill>
          <a:blip r:embed="rId5"/>
          <a:stretch>
            <a:fillRect/>
          </a:stretch>
        </p:blipFill>
        <p:spPr>
          <a:xfrm>
            <a:off x="1010839" y="954885"/>
            <a:ext cx="117851" cy="121369"/>
          </a:xfrm>
          <a:prstGeom prst="rect">
            <a:avLst/>
          </a:prstGeom>
        </p:spPr>
      </p:pic>
      <p:pic>
        <p:nvPicPr>
          <p:cNvPr id="10" name="Imagen 9">
            <a:extLst>
              <a:ext uri="{FF2B5EF4-FFF2-40B4-BE49-F238E27FC236}">
                <a16:creationId xmlns:a16="http://schemas.microsoft.com/office/drawing/2014/main" id="{C2E5A4D4-96B7-DF40-94D2-6C5789548304}"/>
              </a:ext>
            </a:extLst>
          </p:cNvPr>
          <p:cNvPicPr>
            <a:picLocks noChangeAspect="1"/>
          </p:cNvPicPr>
          <p:nvPr/>
        </p:nvPicPr>
        <p:blipFill>
          <a:blip r:embed="rId6" cstate="email">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1" name="Rectángulo 10">
            <a:extLst>
              <a:ext uri="{FF2B5EF4-FFF2-40B4-BE49-F238E27FC236}">
                <a16:creationId xmlns:a16="http://schemas.microsoft.com/office/drawing/2014/main" id="{86727DB8-0C67-8347-82BA-42D1CF16B470}"/>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Rectangle 5">
            <a:extLst>
              <a:ext uri="{FF2B5EF4-FFF2-40B4-BE49-F238E27FC236}">
                <a16:creationId xmlns:a16="http://schemas.microsoft.com/office/drawing/2014/main" id="{639840E0-D82A-634E-AAB1-ED7B7FAAEB3D}"/>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3" name="Imagen 12">
            <a:extLst>
              <a:ext uri="{FF2B5EF4-FFF2-40B4-BE49-F238E27FC236}">
                <a16:creationId xmlns:a16="http://schemas.microsoft.com/office/drawing/2014/main" id="{D050FC13-1A00-EA4C-B8B9-30AFEDAE5A36}"/>
              </a:ext>
            </a:extLst>
          </p:cNvPr>
          <p:cNvPicPr>
            <a:picLocks noChangeAspect="1"/>
          </p:cNvPicPr>
          <p:nvPr/>
        </p:nvPicPr>
        <p:blipFill>
          <a:blip r:embed="rId5"/>
          <a:stretch>
            <a:fillRect/>
          </a:stretch>
        </p:blipFill>
        <p:spPr>
          <a:xfrm>
            <a:off x="1010839" y="2038234"/>
            <a:ext cx="117851" cy="121369"/>
          </a:xfrm>
          <a:prstGeom prst="rect">
            <a:avLst/>
          </a:prstGeom>
        </p:spPr>
      </p:pic>
      <p:pic>
        <p:nvPicPr>
          <p:cNvPr id="15" name="Imagen 14">
            <a:extLst>
              <a:ext uri="{FF2B5EF4-FFF2-40B4-BE49-F238E27FC236}">
                <a16:creationId xmlns:a16="http://schemas.microsoft.com/office/drawing/2014/main" id="{D4146DEE-BB34-E948-B2B3-88B4FE7B732B}"/>
              </a:ext>
            </a:extLst>
          </p:cNvPr>
          <p:cNvPicPr>
            <a:picLocks noChangeAspect="1"/>
          </p:cNvPicPr>
          <p:nvPr/>
        </p:nvPicPr>
        <p:blipFill>
          <a:blip r:embed="rId5"/>
          <a:stretch>
            <a:fillRect/>
          </a:stretch>
        </p:blipFill>
        <p:spPr>
          <a:xfrm>
            <a:off x="1010839" y="2857500"/>
            <a:ext cx="117851" cy="121369"/>
          </a:xfrm>
          <a:prstGeom prst="rect">
            <a:avLst/>
          </a:prstGeom>
        </p:spPr>
      </p:pic>
    </p:spTree>
    <p:custDataLst>
      <p:tags r:id="rId1"/>
    </p:custDataLst>
    <p:extLst>
      <p:ext uri="{BB962C8B-B14F-4D97-AF65-F5344CB8AC3E}">
        <p14:creationId xmlns:p14="http://schemas.microsoft.com/office/powerpoint/2010/main" val="301215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5" cy="377026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cs typeface="Source Sans Pro"/>
              </a:rPr>
              <a:t>PREPARACIÓN DE PEDIDOS</a:t>
            </a:r>
          </a:p>
          <a:p>
            <a:pPr marL="182563" indent="-171450">
              <a:buSzPct val="100000"/>
              <a:buFont typeface="Arial" panose="020B0604020202020204" pitchFamily="34" charset="0"/>
              <a:buChar char="•"/>
              <a:tabLst>
                <a:tab pos="120650" algn="l"/>
              </a:tabLst>
            </a:pPr>
            <a:r>
              <a:rPr lang="es-ES" sz="1600" spc="-10" dirty="0">
                <a:cs typeface="Source Sans Pro"/>
              </a:rPr>
              <a:t>La preparación de pedidos es el proceso operativo que se encarga de acondicionar los productos demandados por los clientes para que sean expedidos en forma de pedidos. Estos pueden ser enviados al cliente final, al centro de producción o a otros almacenes o tiendas de la compañía.</a:t>
            </a:r>
          </a:p>
          <a:p>
            <a:pPr marL="182563" indent="-171450">
              <a:buSzPct val="100000"/>
              <a:buFont typeface="Arial" panose="020B0604020202020204" pitchFamily="34" charset="0"/>
              <a:buChar char="•"/>
              <a:tabLst>
                <a:tab pos="120650" algn="l"/>
              </a:tabLst>
            </a:pPr>
            <a:endParaRPr lang="es-ES" sz="1600" spc="-10" dirty="0">
              <a:cs typeface="Source Sans Pro"/>
            </a:endParaRPr>
          </a:p>
          <a:p>
            <a:pPr marL="182563" indent="-171450">
              <a:buSzPct val="100000"/>
              <a:buFont typeface="Arial" panose="020B0604020202020204" pitchFamily="34" charset="0"/>
              <a:buChar char="•"/>
              <a:tabLst>
                <a:tab pos="120650" algn="l"/>
              </a:tabLst>
            </a:pPr>
            <a:r>
              <a:rPr lang="es-ES" sz="1600" spc="-10" dirty="0">
                <a:cs typeface="Source Sans Pro"/>
              </a:rPr>
              <a:t>Se ha vuelto complejo con el nuevo modelo de negocio de </a:t>
            </a:r>
            <a:r>
              <a:rPr lang="es-ES" sz="1600" i="1" spc="-10" dirty="0">
                <a:cs typeface="Source Sans Pro"/>
              </a:rPr>
              <a:t>ecommerce</a:t>
            </a:r>
            <a:r>
              <a:rPr lang="es-ES" sz="1600" spc="-10" dirty="0">
                <a:cs typeface="Source Sans Pro"/>
              </a:rPr>
              <a:t>.</a:t>
            </a:r>
          </a:p>
          <a:p>
            <a:pPr marL="182563" indent="-171450">
              <a:buSzPct val="100000"/>
              <a:buFont typeface="Arial" panose="020B0604020202020204" pitchFamily="34" charset="0"/>
              <a:buChar char="•"/>
              <a:tabLst>
                <a:tab pos="120650" algn="l"/>
              </a:tabLst>
            </a:pPr>
            <a:endParaRPr lang="es-ES" sz="1600" spc="-10" dirty="0">
              <a:cs typeface="Source Sans Pro"/>
            </a:endParaRPr>
          </a:p>
          <a:p>
            <a:pPr marL="182563" indent="-171450">
              <a:buSzPct val="100000"/>
              <a:buFont typeface="Arial" panose="020B0604020202020204" pitchFamily="34" charset="0"/>
              <a:buChar char="•"/>
              <a:tabLst>
                <a:tab pos="120650" algn="l"/>
              </a:tabLst>
            </a:pPr>
            <a:r>
              <a:rPr lang="es-ES" sz="1600" spc="-10" dirty="0">
                <a:cs typeface="Source Sans Pro"/>
              </a:rPr>
              <a:t>Intensivo en mano de obra o automáticos con sistemas tipo PTV, PTL, Sorters, Conveyors o Robots.</a:t>
            </a:r>
          </a:p>
        </p:txBody>
      </p:sp>
      <p:sp>
        <p:nvSpPr>
          <p:cNvPr id="6" name="Rectangle 5">
            <a:extLst>
              <a:ext uri="{FF2B5EF4-FFF2-40B4-BE49-F238E27FC236}">
                <a16:creationId xmlns:a16="http://schemas.microsoft.com/office/drawing/2014/main" id="{5BE7E7F2-1AFA-B14F-A885-16698037DF8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A7C3DA66-743D-404C-9849-BF32CA50B17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1388" y="481013"/>
            <a:ext cx="3928400" cy="2376487"/>
          </a:xfrm>
          <a:prstGeom prst="rect">
            <a:avLst/>
          </a:prstGeom>
        </p:spPr>
      </p:pic>
      <p:pic>
        <p:nvPicPr>
          <p:cNvPr id="10" name="Imagen 9">
            <a:extLst>
              <a:ext uri="{FF2B5EF4-FFF2-40B4-BE49-F238E27FC236}">
                <a16:creationId xmlns:a16="http://schemas.microsoft.com/office/drawing/2014/main" id="{F4110E94-64F6-EF4C-80EE-180E9B8BB0C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51387" y="2931669"/>
            <a:ext cx="3924301" cy="2278222"/>
          </a:xfrm>
          <a:prstGeom prst="rect">
            <a:avLst/>
          </a:prstGeom>
        </p:spPr>
      </p:pic>
    </p:spTree>
    <p:extLst>
      <p:ext uri="{BB962C8B-B14F-4D97-AF65-F5344CB8AC3E}">
        <p14:creationId xmlns:p14="http://schemas.microsoft.com/office/powerpoint/2010/main" val="7009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973753"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cs typeface="Source Sans Pro"/>
              </a:rPr>
              <a:t>ERRORES COMUNES EN LA PREPARACIÓN DE PEDIDOS</a:t>
            </a:r>
          </a:p>
          <a:p>
            <a:pPr marL="11725">
              <a:buSzPct val="100000"/>
              <a:tabLst>
                <a:tab pos="121285" algn="l"/>
              </a:tabLst>
            </a:pPr>
            <a:r>
              <a:rPr lang="es-ES" sz="1600" spc="-10" dirty="0">
                <a:cs typeface="Source Sans Pro"/>
              </a:rPr>
              <a:t>Los errores en la preparación de pedidos existen. Lo importante es reducirlos al máximo a fin de minimizar sus consecuencias, ahorrar costos y mejorar la imagen de la compañía. Los incidentes más habituales son los siguientes:</a:t>
            </a:r>
          </a:p>
        </p:txBody>
      </p:sp>
      <p:sp>
        <p:nvSpPr>
          <p:cNvPr id="6" name="Rectangle 5">
            <a:extLst>
              <a:ext uri="{FF2B5EF4-FFF2-40B4-BE49-F238E27FC236}">
                <a16:creationId xmlns:a16="http://schemas.microsoft.com/office/drawing/2014/main" id="{E46189E1-ACA8-9042-A250-901EFFDDBE5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PROCESOS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20D6FF19-C67A-4748-826F-731E4FB349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92612" y="2155198"/>
            <a:ext cx="4136987" cy="2734854"/>
          </a:xfrm>
          <a:prstGeom prst="rect">
            <a:avLst/>
          </a:prstGeom>
        </p:spPr>
      </p:pic>
      <p:sp>
        <p:nvSpPr>
          <p:cNvPr id="10" name="Rectángulo 9">
            <a:extLst>
              <a:ext uri="{FF2B5EF4-FFF2-40B4-BE49-F238E27FC236}">
                <a16:creationId xmlns:a16="http://schemas.microsoft.com/office/drawing/2014/main" id="{C8AEC77B-14AE-E54E-9270-80BC76378739}"/>
              </a:ext>
            </a:extLst>
          </p:cNvPr>
          <p:cNvSpPr/>
          <p:nvPr/>
        </p:nvSpPr>
        <p:spPr>
          <a:xfrm>
            <a:off x="793980" y="2319783"/>
            <a:ext cx="4186619"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Manipular el producto equivocado.</a:t>
            </a:r>
          </a:p>
        </p:txBody>
      </p:sp>
      <p:sp>
        <p:nvSpPr>
          <p:cNvPr id="12" name="Rectángulo 11">
            <a:extLst>
              <a:ext uri="{FF2B5EF4-FFF2-40B4-BE49-F238E27FC236}">
                <a16:creationId xmlns:a16="http://schemas.microsoft.com/office/drawing/2014/main" id="{9D75384E-2098-8245-8648-EF5439D307BB}"/>
              </a:ext>
            </a:extLst>
          </p:cNvPr>
          <p:cNvSpPr/>
          <p:nvPr/>
        </p:nvSpPr>
        <p:spPr>
          <a:xfrm>
            <a:off x="793981" y="2794279"/>
            <a:ext cx="3173720"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Coger cantidades de producto incorrectas.</a:t>
            </a:r>
          </a:p>
        </p:txBody>
      </p:sp>
      <p:sp>
        <p:nvSpPr>
          <p:cNvPr id="13" name="Rectángulo 12">
            <a:extLst>
              <a:ext uri="{FF2B5EF4-FFF2-40B4-BE49-F238E27FC236}">
                <a16:creationId xmlns:a16="http://schemas.microsoft.com/office/drawing/2014/main" id="{EC1AE463-FB6F-B14D-A438-D01E1B1DFFC6}"/>
              </a:ext>
            </a:extLst>
          </p:cNvPr>
          <p:cNvSpPr/>
          <p:nvPr/>
        </p:nvSpPr>
        <p:spPr>
          <a:xfrm>
            <a:off x="793981" y="3267622"/>
            <a:ext cx="33247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Mismas referencias repartidas por el almacén.</a:t>
            </a:r>
          </a:p>
        </p:txBody>
      </p:sp>
      <p:sp>
        <p:nvSpPr>
          <p:cNvPr id="14" name="Más 13">
            <a:extLst>
              <a:ext uri="{FF2B5EF4-FFF2-40B4-BE49-F238E27FC236}">
                <a16:creationId xmlns:a16="http://schemas.microsoft.com/office/drawing/2014/main" id="{D62747EE-0DCE-5B49-BF37-6481176AE510}"/>
              </a:ext>
            </a:extLst>
          </p:cNvPr>
          <p:cNvSpPr/>
          <p:nvPr/>
        </p:nvSpPr>
        <p:spPr>
          <a:xfrm>
            <a:off x="503237" y="232955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5" name="Conector recto 14">
            <a:extLst>
              <a:ext uri="{FF2B5EF4-FFF2-40B4-BE49-F238E27FC236}">
                <a16:creationId xmlns:a16="http://schemas.microsoft.com/office/drawing/2014/main" id="{F8EE4558-3954-5D47-81D3-6E2AB45E727B}"/>
              </a:ext>
            </a:extLst>
          </p:cNvPr>
          <p:cNvCxnSpPr>
            <a:cxnSpLocks/>
          </p:cNvCxnSpPr>
          <p:nvPr/>
        </p:nvCxnSpPr>
        <p:spPr>
          <a:xfrm>
            <a:off x="579579" y="2987916"/>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6" name="Más 15">
            <a:extLst>
              <a:ext uri="{FF2B5EF4-FFF2-40B4-BE49-F238E27FC236}">
                <a16:creationId xmlns:a16="http://schemas.microsoft.com/office/drawing/2014/main" id="{949C1C39-E8DD-A345-8073-2EA49DD06652}"/>
              </a:ext>
            </a:extLst>
          </p:cNvPr>
          <p:cNvSpPr/>
          <p:nvPr/>
        </p:nvSpPr>
        <p:spPr>
          <a:xfrm>
            <a:off x="503237" y="280516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Más 16">
            <a:extLst>
              <a:ext uri="{FF2B5EF4-FFF2-40B4-BE49-F238E27FC236}">
                <a16:creationId xmlns:a16="http://schemas.microsoft.com/office/drawing/2014/main" id="{0D62B603-EF5E-4943-A8FD-E462E8CA73BE}"/>
              </a:ext>
            </a:extLst>
          </p:cNvPr>
          <p:cNvSpPr/>
          <p:nvPr/>
        </p:nvSpPr>
        <p:spPr>
          <a:xfrm>
            <a:off x="503237" y="3267622"/>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Rectángulo 20">
            <a:extLst>
              <a:ext uri="{FF2B5EF4-FFF2-40B4-BE49-F238E27FC236}">
                <a16:creationId xmlns:a16="http://schemas.microsoft.com/office/drawing/2014/main" id="{9FFEF16D-D535-9F4F-A869-C87918C8E855}"/>
              </a:ext>
            </a:extLst>
          </p:cNvPr>
          <p:cNvSpPr/>
          <p:nvPr/>
        </p:nvSpPr>
        <p:spPr>
          <a:xfrm>
            <a:off x="793981" y="3720846"/>
            <a:ext cx="33247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Artículos sin etiqueta.</a:t>
            </a:r>
          </a:p>
        </p:txBody>
      </p:sp>
      <p:cxnSp>
        <p:nvCxnSpPr>
          <p:cNvPr id="22" name="Conector recto 21">
            <a:extLst>
              <a:ext uri="{FF2B5EF4-FFF2-40B4-BE49-F238E27FC236}">
                <a16:creationId xmlns:a16="http://schemas.microsoft.com/office/drawing/2014/main" id="{32F87536-24CA-3042-A149-523022B3A802}"/>
              </a:ext>
            </a:extLst>
          </p:cNvPr>
          <p:cNvCxnSpPr>
            <a:cxnSpLocks/>
          </p:cNvCxnSpPr>
          <p:nvPr/>
        </p:nvCxnSpPr>
        <p:spPr>
          <a:xfrm>
            <a:off x="579579" y="3441140"/>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3" name="Más 22">
            <a:extLst>
              <a:ext uri="{FF2B5EF4-FFF2-40B4-BE49-F238E27FC236}">
                <a16:creationId xmlns:a16="http://schemas.microsoft.com/office/drawing/2014/main" id="{2EE56B55-A97C-A04E-94BB-BF153AA62E30}"/>
              </a:ext>
            </a:extLst>
          </p:cNvPr>
          <p:cNvSpPr/>
          <p:nvPr/>
        </p:nvSpPr>
        <p:spPr>
          <a:xfrm>
            <a:off x="503237" y="372084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ectángulo 23">
            <a:extLst>
              <a:ext uri="{FF2B5EF4-FFF2-40B4-BE49-F238E27FC236}">
                <a16:creationId xmlns:a16="http://schemas.microsoft.com/office/drawing/2014/main" id="{C7D4BA4B-1FC8-D045-8613-FEACD20B2D8C}"/>
              </a:ext>
            </a:extLst>
          </p:cNvPr>
          <p:cNvSpPr/>
          <p:nvPr/>
        </p:nvSpPr>
        <p:spPr>
          <a:xfrm>
            <a:off x="793981" y="4174070"/>
            <a:ext cx="3324796" cy="215444"/>
          </a:xfrm>
          <a:prstGeom prst="rect">
            <a:avLst/>
          </a:prstGeom>
        </p:spPr>
        <p:txBody>
          <a:bodyPr wrap="square" lIns="0" tIns="0" rIns="0" bIns="0">
            <a:spAutoFit/>
          </a:bodyPr>
          <a:lstStyle/>
          <a:p>
            <a:pPr marL="11725">
              <a:buSzPct val="100000"/>
              <a:tabLst>
                <a:tab pos="121285" algn="l"/>
              </a:tabLst>
            </a:pPr>
            <a:r>
              <a:rPr lang="es-ES" sz="1400" spc="-10" dirty="0">
                <a:cs typeface="Source Sans Pro"/>
              </a:rPr>
              <a:t>Sobreesfuerzo.</a:t>
            </a:r>
            <a:endParaRPr lang="es-PE" sz="1400" spc="-10" dirty="0">
              <a:cs typeface="Source Sans Pro"/>
            </a:endParaRPr>
          </a:p>
        </p:txBody>
      </p:sp>
      <p:cxnSp>
        <p:nvCxnSpPr>
          <p:cNvPr id="25" name="Conector recto 24">
            <a:extLst>
              <a:ext uri="{FF2B5EF4-FFF2-40B4-BE49-F238E27FC236}">
                <a16:creationId xmlns:a16="http://schemas.microsoft.com/office/drawing/2014/main" id="{D083DC3B-59C7-5F4A-97E5-3C0FEA889407}"/>
              </a:ext>
            </a:extLst>
          </p:cNvPr>
          <p:cNvCxnSpPr>
            <a:cxnSpLocks/>
          </p:cNvCxnSpPr>
          <p:nvPr/>
        </p:nvCxnSpPr>
        <p:spPr>
          <a:xfrm>
            <a:off x="579579" y="3894364"/>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6" name="Más 25">
            <a:extLst>
              <a:ext uri="{FF2B5EF4-FFF2-40B4-BE49-F238E27FC236}">
                <a16:creationId xmlns:a16="http://schemas.microsoft.com/office/drawing/2014/main" id="{FC7CE18C-A4C5-EC4E-A675-D6673784FFF1}"/>
              </a:ext>
            </a:extLst>
          </p:cNvPr>
          <p:cNvSpPr/>
          <p:nvPr/>
        </p:nvSpPr>
        <p:spPr>
          <a:xfrm>
            <a:off x="503237" y="417407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7" name="Conector recto 26">
            <a:extLst>
              <a:ext uri="{FF2B5EF4-FFF2-40B4-BE49-F238E27FC236}">
                <a16:creationId xmlns:a16="http://schemas.microsoft.com/office/drawing/2014/main" id="{AFA93194-EC76-D047-B4AB-2AA434A2BFDA}"/>
              </a:ext>
            </a:extLst>
          </p:cNvPr>
          <p:cNvCxnSpPr>
            <a:cxnSpLocks/>
          </p:cNvCxnSpPr>
          <p:nvPr/>
        </p:nvCxnSpPr>
        <p:spPr>
          <a:xfrm>
            <a:off x="579579" y="2509463"/>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9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44CA7C0-EB6B-7646-9BCE-A9303E027902}"/>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EBE6C28A-1A6C-EA4F-81E7-FCE60891BE68}"/>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EQUIPOS</a:t>
            </a:r>
          </a:p>
        </p:txBody>
      </p:sp>
      <p:pic>
        <p:nvPicPr>
          <p:cNvPr id="8" name="Imagen 7">
            <a:extLst>
              <a:ext uri="{FF2B5EF4-FFF2-40B4-BE49-F238E27FC236}">
                <a16:creationId xmlns:a16="http://schemas.microsoft.com/office/drawing/2014/main" id="{588DBAAF-767A-6842-B705-5C5FC013155E}"/>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53895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36D43870-DFA9-A844-89F3-E7AD70F9FCE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20897" y="1658908"/>
            <a:ext cx="2002153" cy="1334768"/>
          </a:xfrm>
          <a:prstGeom prst="rect">
            <a:avLst/>
          </a:prstGeom>
        </p:spPr>
      </p:pic>
      <p:pic>
        <p:nvPicPr>
          <p:cNvPr id="7" name="Imagen 6">
            <a:extLst>
              <a:ext uri="{FF2B5EF4-FFF2-40B4-BE49-F238E27FC236}">
                <a16:creationId xmlns:a16="http://schemas.microsoft.com/office/drawing/2014/main" id="{391E6F5B-B939-71EE-E154-87AE24F0146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0020" r="24636"/>
          <a:stretch/>
        </p:blipFill>
        <p:spPr>
          <a:xfrm>
            <a:off x="2645560" y="3193667"/>
            <a:ext cx="917245" cy="1052959"/>
          </a:xfrm>
          <a:prstGeom prst="rect">
            <a:avLst/>
          </a:prstGeom>
        </p:spPr>
      </p:pic>
      <p:sp>
        <p:nvSpPr>
          <p:cNvPr id="3" name="object 7"/>
          <p:cNvSpPr txBox="1"/>
          <p:nvPr/>
        </p:nvSpPr>
        <p:spPr>
          <a:xfrm>
            <a:off x="503238" y="904345"/>
            <a:ext cx="4060659"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ES UNA COMBINACIÓN DE VARIOS ELEMENTOS</a:t>
            </a:r>
            <a:endParaRPr lang="es-PE" sz="1600" spc="-10" dirty="0">
              <a:solidFill>
                <a:srgbClr val="262626"/>
              </a:solidFill>
              <a:cs typeface="Source Sans Pro"/>
            </a:endParaRPr>
          </a:p>
        </p:txBody>
      </p:sp>
      <p:pic>
        <p:nvPicPr>
          <p:cNvPr id="15" name="Imagen 14">
            <a:extLst>
              <a:ext uri="{FF2B5EF4-FFF2-40B4-BE49-F238E27FC236}">
                <a16:creationId xmlns:a16="http://schemas.microsoft.com/office/drawing/2014/main" id="{42A688A4-A483-39AD-DB73-002E7CF77E3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5554"/>
          <a:stretch/>
        </p:blipFill>
        <p:spPr>
          <a:xfrm>
            <a:off x="3314684" y="2660164"/>
            <a:ext cx="992931" cy="533503"/>
          </a:xfrm>
          <a:prstGeom prst="rect">
            <a:avLst/>
          </a:prstGeom>
        </p:spPr>
      </p:pic>
      <p:pic>
        <p:nvPicPr>
          <p:cNvPr id="16" name="Imagen 15">
            <a:extLst>
              <a:ext uri="{FF2B5EF4-FFF2-40B4-BE49-F238E27FC236}">
                <a16:creationId xmlns:a16="http://schemas.microsoft.com/office/drawing/2014/main" id="{56775CA0-C095-722C-B417-32CB9110B2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03454" y="3254496"/>
            <a:ext cx="447423" cy="529624"/>
          </a:xfrm>
          <a:prstGeom prst="rect">
            <a:avLst/>
          </a:prstGeom>
        </p:spPr>
      </p:pic>
      <p:pic>
        <p:nvPicPr>
          <p:cNvPr id="17" name="Imagen 16">
            <a:extLst>
              <a:ext uri="{FF2B5EF4-FFF2-40B4-BE49-F238E27FC236}">
                <a16:creationId xmlns:a16="http://schemas.microsoft.com/office/drawing/2014/main" id="{2774FA49-C150-D566-A05C-D791397A714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29681" y="3924352"/>
            <a:ext cx="799228" cy="273365"/>
          </a:xfrm>
          <a:prstGeom prst="rect">
            <a:avLst/>
          </a:prstGeom>
        </p:spPr>
      </p:pic>
      <p:pic>
        <p:nvPicPr>
          <p:cNvPr id="20" name="Imagen 19">
            <a:extLst>
              <a:ext uri="{FF2B5EF4-FFF2-40B4-BE49-F238E27FC236}">
                <a16:creationId xmlns:a16="http://schemas.microsoft.com/office/drawing/2014/main" id="{D49CFB8D-4F52-551A-599E-8914AA2487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27337" y="3043563"/>
            <a:ext cx="1734384" cy="1154154"/>
          </a:xfrm>
          <a:prstGeom prst="rect">
            <a:avLst/>
          </a:prstGeom>
        </p:spPr>
      </p:pic>
      <p:sp>
        <p:nvSpPr>
          <p:cNvPr id="23" name="Rectangle 5">
            <a:extLst>
              <a:ext uri="{FF2B5EF4-FFF2-40B4-BE49-F238E27FC236}">
                <a16:creationId xmlns:a16="http://schemas.microsoft.com/office/drawing/2014/main" id="{92F745E7-5D1D-1A49-A873-A303F831853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24" name="Conector recto de flecha 23">
            <a:extLst>
              <a:ext uri="{FF2B5EF4-FFF2-40B4-BE49-F238E27FC236}">
                <a16:creationId xmlns:a16="http://schemas.microsoft.com/office/drawing/2014/main" id="{A2550D64-F29F-F541-8A69-5A80DE117838}"/>
              </a:ext>
            </a:extLst>
          </p:cNvPr>
          <p:cNvCxnSpPr>
            <a:cxnSpLocks/>
          </p:cNvCxnSpPr>
          <p:nvPr/>
        </p:nvCxnSpPr>
        <p:spPr>
          <a:xfrm>
            <a:off x="1519511" y="4415505"/>
            <a:ext cx="0" cy="420520"/>
          </a:xfrm>
          <a:prstGeom prst="straightConnector1">
            <a:avLst/>
          </a:prstGeom>
          <a:ln w="19050">
            <a:solidFill>
              <a:srgbClr val="EE4639"/>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Rectángulo redondeado 24">
            <a:extLst>
              <a:ext uri="{FF2B5EF4-FFF2-40B4-BE49-F238E27FC236}">
                <a16:creationId xmlns:a16="http://schemas.microsoft.com/office/drawing/2014/main" id="{975EC8DC-7620-C34F-953A-FA3422C58DC3}"/>
              </a:ext>
            </a:extLst>
          </p:cNvPr>
          <p:cNvSpPr/>
          <p:nvPr/>
        </p:nvSpPr>
        <p:spPr>
          <a:xfrm>
            <a:off x="578121" y="4672521"/>
            <a:ext cx="1882781" cy="458952"/>
          </a:xfrm>
          <a:prstGeom prst="roundRect">
            <a:avLst/>
          </a:prstGeom>
          <a:solidFill>
            <a:srgbClr val="EE4639"/>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PE" sz="1400" b="1" i="1" dirty="0">
                <a:solidFill>
                  <a:schemeClr val="bg1"/>
                </a:solidFill>
                <a:latin typeface="Calibri Normal" charset="0"/>
                <a:ea typeface="Calibri Normal" charset="0"/>
                <a:cs typeface="Calibri Normal" charset="0"/>
              </a:rPr>
              <a:t>HARDWARE</a:t>
            </a:r>
          </a:p>
        </p:txBody>
      </p:sp>
      <p:cxnSp>
        <p:nvCxnSpPr>
          <p:cNvPr id="26" name="Conector recto de flecha 25">
            <a:extLst>
              <a:ext uri="{FF2B5EF4-FFF2-40B4-BE49-F238E27FC236}">
                <a16:creationId xmlns:a16="http://schemas.microsoft.com/office/drawing/2014/main" id="{7F408997-EDE3-DC49-957E-5FD088FBD68E}"/>
              </a:ext>
            </a:extLst>
          </p:cNvPr>
          <p:cNvCxnSpPr>
            <a:cxnSpLocks/>
          </p:cNvCxnSpPr>
          <p:nvPr/>
        </p:nvCxnSpPr>
        <p:spPr>
          <a:xfrm>
            <a:off x="3562805" y="4415505"/>
            <a:ext cx="0" cy="420520"/>
          </a:xfrm>
          <a:prstGeom prst="straightConnector1">
            <a:avLst/>
          </a:prstGeom>
          <a:ln w="19050">
            <a:solidFill>
              <a:srgbClr val="8FC53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7" name="Rectángulo redondeado 26">
            <a:extLst>
              <a:ext uri="{FF2B5EF4-FFF2-40B4-BE49-F238E27FC236}">
                <a16:creationId xmlns:a16="http://schemas.microsoft.com/office/drawing/2014/main" id="{C44C331C-DDC4-304C-AFDC-73118536F4F8}"/>
              </a:ext>
            </a:extLst>
          </p:cNvPr>
          <p:cNvSpPr/>
          <p:nvPr/>
        </p:nvSpPr>
        <p:spPr>
          <a:xfrm>
            <a:off x="2617697" y="4672521"/>
            <a:ext cx="1882789" cy="458952"/>
          </a:xfrm>
          <a:prstGeom prst="roundRect">
            <a:avLst/>
          </a:prstGeom>
          <a:solidFill>
            <a:srgbClr val="8FC53F"/>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PE" sz="1400" b="1" i="1" dirty="0">
                <a:solidFill>
                  <a:schemeClr val="bg1"/>
                </a:solidFill>
                <a:latin typeface="Calibri Normal" charset="0"/>
                <a:ea typeface="Calibri Normal" charset="0"/>
                <a:cs typeface="Calibri Normal" charset="0"/>
              </a:rPr>
              <a:t>SOFTWARE</a:t>
            </a:r>
          </a:p>
        </p:txBody>
      </p:sp>
      <p:pic>
        <p:nvPicPr>
          <p:cNvPr id="4" name="Imagen 3">
            <a:extLst>
              <a:ext uri="{FF2B5EF4-FFF2-40B4-BE49-F238E27FC236}">
                <a16:creationId xmlns:a16="http://schemas.microsoft.com/office/drawing/2014/main" id="{B003F9CC-BE76-E14E-A2D3-B533C134DF5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959264" y="2888776"/>
            <a:ext cx="1356259" cy="1439395"/>
          </a:xfrm>
          <a:prstGeom prst="rect">
            <a:avLst/>
          </a:prstGeom>
        </p:spPr>
      </p:pic>
      <p:cxnSp>
        <p:nvCxnSpPr>
          <p:cNvPr id="28" name="Conector recto de flecha 27">
            <a:extLst>
              <a:ext uri="{FF2B5EF4-FFF2-40B4-BE49-F238E27FC236}">
                <a16:creationId xmlns:a16="http://schemas.microsoft.com/office/drawing/2014/main" id="{474068DB-9E6B-044E-A2AF-3C0EDB07489C}"/>
              </a:ext>
            </a:extLst>
          </p:cNvPr>
          <p:cNvCxnSpPr>
            <a:cxnSpLocks/>
          </p:cNvCxnSpPr>
          <p:nvPr/>
        </p:nvCxnSpPr>
        <p:spPr>
          <a:xfrm>
            <a:off x="7637393" y="4415505"/>
            <a:ext cx="0" cy="420520"/>
          </a:xfrm>
          <a:prstGeom prst="straightConnector1">
            <a:avLst/>
          </a:prstGeom>
          <a:ln w="19050">
            <a:solidFill>
              <a:srgbClr val="00B1C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ángulo redondeado 28">
            <a:extLst>
              <a:ext uri="{FF2B5EF4-FFF2-40B4-BE49-F238E27FC236}">
                <a16:creationId xmlns:a16="http://schemas.microsoft.com/office/drawing/2014/main" id="{73427623-D6DD-4248-AF90-47CA821E5525}"/>
              </a:ext>
            </a:extLst>
          </p:cNvPr>
          <p:cNvSpPr/>
          <p:nvPr/>
        </p:nvSpPr>
        <p:spPr>
          <a:xfrm>
            <a:off x="6695999" y="4672521"/>
            <a:ext cx="1882789" cy="458952"/>
          </a:xfrm>
          <a:prstGeom prst="roundRect">
            <a:avLst/>
          </a:prstGeom>
          <a:solidFill>
            <a:srgbClr val="00B1C2"/>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PE" sz="1400" b="1" dirty="0">
                <a:solidFill>
                  <a:schemeClr val="bg1"/>
                </a:solidFill>
                <a:latin typeface="Calibri Normal" charset="0"/>
                <a:ea typeface="Calibri Normal" charset="0"/>
                <a:cs typeface="Calibri Normal" charset="0"/>
              </a:rPr>
              <a:t>SOPORTE</a:t>
            </a:r>
          </a:p>
        </p:txBody>
      </p:sp>
      <p:cxnSp>
        <p:nvCxnSpPr>
          <p:cNvPr id="30" name="Conector recto de flecha 29">
            <a:extLst>
              <a:ext uri="{FF2B5EF4-FFF2-40B4-BE49-F238E27FC236}">
                <a16:creationId xmlns:a16="http://schemas.microsoft.com/office/drawing/2014/main" id="{C4ED400A-AA96-6C41-8EA1-F65A0D8EB0D4}"/>
              </a:ext>
            </a:extLst>
          </p:cNvPr>
          <p:cNvCxnSpPr>
            <a:cxnSpLocks/>
          </p:cNvCxnSpPr>
          <p:nvPr/>
        </p:nvCxnSpPr>
        <p:spPr>
          <a:xfrm>
            <a:off x="5594529" y="4415505"/>
            <a:ext cx="0" cy="420520"/>
          </a:xfrm>
          <a:prstGeom prst="straightConnector1">
            <a:avLst/>
          </a:prstGeom>
          <a:ln w="19050">
            <a:solidFill>
              <a:srgbClr val="FEC21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1" name="Rectángulo redondeado 30">
            <a:extLst>
              <a:ext uri="{FF2B5EF4-FFF2-40B4-BE49-F238E27FC236}">
                <a16:creationId xmlns:a16="http://schemas.microsoft.com/office/drawing/2014/main" id="{DF587337-B459-E948-80C5-A9C1E69F1B95}"/>
              </a:ext>
            </a:extLst>
          </p:cNvPr>
          <p:cNvSpPr/>
          <p:nvPr/>
        </p:nvSpPr>
        <p:spPr>
          <a:xfrm>
            <a:off x="4653135" y="4672521"/>
            <a:ext cx="1882789" cy="458952"/>
          </a:xfrm>
          <a:prstGeom prst="roundRect">
            <a:avLst/>
          </a:prstGeom>
          <a:solidFill>
            <a:srgbClr val="FEC21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PE" sz="1300" b="1" dirty="0">
                <a:solidFill>
                  <a:schemeClr val="bg1"/>
                </a:solidFill>
                <a:latin typeface="Calibri Normal" charset="0"/>
                <a:ea typeface="Calibri Normal" charset="0"/>
                <a:cs typeface="Calibri Normal" charset="0"/>
              </a:rPr>
              <a:t>TELECOMUNICACIONES</a:t>
            </a:r>
          </a:p>
        </p:txBody>
      </p:sp>
      <p:pic>
        <p:nvPicPr>
          <p:cNvPr id="5" name="Imagen 4">
            <a:extLst>
              <a:ext uri="{FF2B5EF4-FFF2-40B4-BE49-F238E27FC236}">
                <a16:creationId xmlns:a16="http://schemas.microsoft.com/office/drawing/2014/main" id="{EB9457DB-2B8C-E844-93DA-17C71DE5B21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03521" y="1586390"/>
            <a:ext cx="1495180" cy="1196867"/>
          </a:xfrm>
          <a:prstGeom prst="rect">
            <a:avLst/>
          </a:prstGeom>
        </p:spPr>
      </p:pic>
      <p:pic>
        <p:nvPicPr>
          <p:cNvPr id="10" name="Imagen 9">
            <a:extLst>
              <a:ext uri="{FF2B5EF4-FFF2-40B4-BE49-F238E27FC236}">
                <a16:creationId xmlns:a16="http://schemas.microsoft.com/office/drawing/2014/main" id="{D0B911DB-5101-1542-87BA-C7586EA6835A}"/>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815260" y="1451181"/>
            <a:ext cx="1492355" cy="1176767"/>
          </a:xfrm>
          <a:prstGeom prst="rect">
            <a:avLst/>
          </a:prstGeom>
        </p:spPr>
      </p:pic>
      <p:pic>
        <p:nvPicPr>
          <p:cNvPr id="34" name="Imagen 33">
            <a:extLst>
              <a:ext uri="{FF2B5EF4-FFF2-40B4-BE49-F238E27FC236}">
                <a16:creationId xmlns:a16="http://schemas.microsoft.com/office/drawing/2014/main" id="{04E23273-EA92-E748-8109-FD08A84C2DD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9038"/>
          <a:stretch/>
        </p:blipFill>
        <p:spPr>
          <a:xfrm>
            <a:off x="1219200" y="3240486"/>
            <a:ext cx="1191888" cy="1072759"/>
          </a:xfrm>
          <a:prstGeom prst="rect">
            <a:avLst/>
          </a:prstGeom>
        </p:spPr>
      </p:pic>
      <p:grpSp>
        <p:nvGrpSpPr>
          <p:cNvPr id="19" name="Grupo 18">
            <a:extLst>
              <a:ext uri="{FF2B5EF4-FFF2-40B4-BE49-F238E27FC236}">
                <a16:creationId xmlns:a16="http://schemas.microsoft.com/office/drawing/2014/main" id="{BA1B0E72-0B11-0047-B3CF-5FE11036CE44}"/>
              </a:ext>
            </a:extLst>
          </p:cNvPr>
          <p:cNvGrpSpPr/>
          <p:nvPr/>
        </p:nvGrpSpPr>
        <p:grpSpPr>
          <a:xfrm>
            <a:off x="7092910" y="1817630"/>
            <a:ext cx="1088967" cy="754405"/>
            <a:chOff x="7848181" y="2010337"/>
            <a:chExt cx="1088967" cy="754405"/>
          </a:xfrm>
        </p:grpSpPr>
        <p:pic>
          <p:nvPicPr>
            <p:cNvPr id="12" name="Imagen 11">
              <a:extLst>
                <a:ext uri="{FF2B5EF4-FFF2-40B4-BE49-F238E27FC236}">
                  <a16:creationId xmlns:a16="http://schemas.microsoft.com/office/drawing/2014/main" id="{B3F7ED58-CDF7-0043-BCBA-2BF8A38F48C7}"/>
                </a:ext>
              </a:extLst>
            </p:cNvPr>
            <p:cNvPicPr>
              <a:picLocks noChangeAspect="1"/>
            </p:cNvPicPr>
            <p:nvPr/>
          </p:nvPicPr>
          <p:blipFill>
            <a:blip r:embed="rId13"/>
            <a:stretch>
              <a:fillRect/>
            </a:stretch>
          </p:blipFill>
          <p:spPr>
            <a:xfrm>
              <a:off x="7848181" y="2010337"/>
              <a:ext cx="1088967" cy="754405"/>
            </a:xfrm>
            <a:prstGeom prst="rect">
              <a:avLst/>
            </a:prstGeom>
          </p:spPr>
        </p:pic>
        <p:pic>
          <p:nvPicPr>
            <p:cNvPr id="18" name="Imagen 17">
              <a:extLst>
                <a:ext uri="{FF2B5EF4-FFF2-40B4-BE49-F238E27FC236}">
                  <a16:creationId xmlns:a16="http://schemas.microsoft.com/office/drawing/2014/main" id="{49244241-0436-5D4B-A02C-E6DE1E8648B0}"/>
                </a:ext>
              </a:extLst>
            </p:cNvPr>
            <p:cNvPicPr>
              <a:picLocks noChangeAspect="1"/>
            </p:cNvPicPr>
            <p:nvPr/>
          </p:nvPicPr>
          <p:blipFill>
            <a:blip r:embed="rId14"/>
            <a:stretch>
              <a:fillRect/>
            </a:stretch>
          </p:blipFill>
          <p:spPr>
            <a:xfrm>
              <a:off x="8185780" y="2170877"/>
              <a:ext cx="410957" cy="408822"/>
            </a:xfrm>
            <a:prstGeom prst="rect">
              <a:avLst/>
            </a:prstGeom>
          </p:spPr>
        </p:pic>
      </p:grpSp>
      <p:sp>
        <p:nvSpPr>
          <p:cNvPr id="6" name="Rectángulo redondeado 5">
            <a:extLst>
              <a:ext uri="{FF2B5EF4-FFF2-40B4-BE49-F238E27FC236}">
                <a16:creationId xmlns:a16="http://schemas.microsoft.com/office/drawing/2014/main" id="{834D0DD5-2972-CA42-C55E-FC13EAE3E1D5}"/>
              </a:ext>
            </a:extLst>
          </p:cNvPr>
          <p:cNvSpPr/>
          <p:nvPr/>
        </p:nvSpPr>
        <p:spPr>
          <a:xfrm>
            <a:off x="594511" y="1362456"/>
            <a:ext cx="1850000" cy="2965715"/>
          </a:xfrm>
          <a:prstGeom prst="roundRect">
            <a:avLst>
              <a:gd name="adj" fmla="val 2227"/>
            </a:avLst>
          </a:prstGeom>
          <a:noFill/>
          <a:ln w="12700">
            <a:solidFill>
              <a:srgbClr val="EE46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2" name="Google Shape;235;p21">
            <a:extLst>
              <a:ext uri="{FF2B5EF4-FFF2-40B4-BE49-F238E27FC236}">
                <a16:creationId xmlns:a16="http://schemas.microsoft.com/office/drawing/2014/main" id="{7AACBB69-F285-5E4A-897D-9B9ED6107D17}"/>
              </a:ext>
            </a:extLst>
          </p:cNvPr>
          <p:cNvPicPr preferRelativeResize="0"/>
          <p:nvPr/>
        </p:nvPicPr>
        <p:blipFill rotWithShape="1">
          <a:blip r:embed="rId15">
            <a:alphaModFix/>
          </a:blip>
          <a:srcRect/>
          <a:stretch/>
        </p:blipFill>
        <p:spPr>
          <a:xfrm>
            <a:off x="770773" y="2820191"/>
            <a:ext cx="791714" cy="583575"/>
          </a:xfrm>
          <a:prstGeom prst="rect">
            <a:avLst/>
          </a:prstGeom>
          <a:noFill/>
          <a:ln w="9525" cap="flat" cmpd="sng">
            <a:noFill/>
            <a:prstDash val="solid"/>
            <a:round/>
            <a:headEnd type="none" w="sm" len="sm"/>
            <a:tailEnd type="none" w="sm" len="sm"/>
          </a:ln>
        </p:spPr>
      </p:pic>
      <p:sp>
        <p:nvSpPr>
          <p:cNvPr id="8" name="Rectángulo redondeado 7">
            <a:extLst>
              <a:ext uri="{FF2B5EF4-FFF2-40B4-BE49-F238E27FC236}">
                <a16:creationId xmlns:a16="http://schemas.microsoft.com/office/drawing/2014/main" id="{B6286C8B-C262-DD3B-09D0-B80316E362E6}"/>
              </a:ext>
            </a:extLst>
          </p:cNvPr>
          <p:cNvSpPr/>
          <p:nvPr/>
        </p:nvSpPr>
        <p:spPr>
          <a:xfrm>
            <a:off x="2645561" y="1362456"/>
            <a:ext cx="1850000" cy="2965715"/>
          </a:xfrm>
          <a:prstGeom prst="roundRect">
            <a:avLst>
              <a:gd name="adj" fmla="val 2227"/>
            </a:avLst>
          </a:prstGeom>
          <a:noFill/>
          <a:ln w="12700">
            <a:solidFill>
              <a:srgbClr val="8FC5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redondeado 8">
            <a:extLst>
              <a:ext uri="{FF2B5EF4-FFF2-40B4-BE49-F238E27FC236}">
                <a16:creationId xmlns:a16="http://schemas.microsoft.com/office/drawing/2014/main" id="{A6181140-6781-E6C0-8DF8-0A5FE89B3893}"/>
              </a:ext>
            </a:extLst>
          </p:cNvPr>
          <p:cNvSpPr/>
          <p:nvPr/>
        </p:nvSpPr>
        <p:spPr>
          <a:xfrm>
            <a:off x="4669529" y="1362456"/>
            <a:ext cx="1850000" cy="2965715"/>
          </a:xfrm>
          <a:prstGeom prst="roundRect">
            <a:avLst>
              <a:gd name="adj" fmla="val 2227"/>
            </a:avLst>
          </a:prstGeom>
          <a:noFill/>
          <a:ln w="12700">
            <a:solidFill>
              <a:srgbClr val="FEC2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redondeado 10">
            <a:extLst>
              <a:ext uri="{FF2B5EF4-FFF2-40B4-BE49-F238E27FC236}">
                <a16:creationId xmlns:a16="http://schemas.microsoft.com/office/drawing/2014/main" id="{45FE18FC-6389-B3ED-68E5-09BC63AE444C}"/>
              </a:ext>
            </a:extLst>
          </p:cNvPr>
          <p:cNvSpPr/>
          <p:nvPr/>
        </p:nvSpPr>
        <p:spPr>
          <a:xfrm>
            <a:off x="6712393" y="1362456"/>
            <a:ext cx="1850000" cy="2965715"/>
          </a:xfrm>
          <a:prstGeom prst="roundRect">
            <a:avLst>
              <a:gd name="adj" fmla="val 2227"/>
            </a:avLst>
          </a:prstGeom>
          <a:noFill/>
          <a:ln w="12700">
            <a:solidFill>
              <a:srgbClr val="00B1C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4922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6"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dirty="0"/>
              <a:t>ESTANTERÍAS</a:t>
            </a:r>
            <a:endParaRPr lang="es-PE" sz="1600" b="1" dirty="0"/>
          </a:p>
          <a:p>
            <a:pPr marL="11725">
              <a:buSzPct val="100000"/>
              <a:tabLst>
                <a:tab pos="121285" algn="l"/>
              </a:tabLst>
            </a:pPr>
            <a:r>
              <a:rPr lang="es-ES" sz="1600" b="1" spc="-10" dirty="0">
                <a:solidFill>
                  <a:srgbClr val="262626"/>
                </a:solidFill>
                <a:cs typeface="Source Sans Pro"/>
              </a:rPr>
              <a:t>LOS ALMACENES PUEDEN TENER ESTANTERÍAS Y TAMBIÉN ALMACENAR EN EL PISO</a:t>
            </a:r>
          </a:p>
          <a:p>
            <a:pPr marL="11725">
              <a:buSzPct val="100000"/>
              <a:tabLst>
                <a:tab pos="121285" algn="l"/>
              </a:tabLst>
            </a:pPr>
            <a:endParaRPr lang="es-PE" sz="1600"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Tipos de estanterías:</a:t>
            </a:r>
          </a:p>
        </p:txBody>
      </p:sp>
      <p:sp>
        <p:nvSpPr>
          <p:cNvPr id="9" name="Rectangle 5">
            <a:extLst>
              <a:ext uri="{FF2B5EF4-FFF2-40B4-BE49-F238E27FC236}">
                <a16:creationId xmlns:a16="http://schemas.microsoft.com/office/drawing/2014/main" id="{F752A238-37E9-F44C-881E-2141AD6237E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9903124C-498A-8A40-976A-80D36CA4540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912813"/>
            <a:ext cx="3924300" cy="2044178"/>
          </a:xfrm>
          <a:prstGeom prst="rect">
            <a:avLst/>
          </a:prstGeom>
        </p:spPr>
      </p:pic>
      <p:pic>
        <p:nvPicPr>
          <p:cNvPr id="11" name="Imagen 10">
            <a:extLst>
              <a:ext uri="{FF2B5EF4-FFF2-40B4-BE49-F238E27FC236}">
                <a16:creationId xmlns:a16="http://schemas.microsoft.com/office/drawing/2014/main" id="{537774E8-3774-8C45-9AC0-A4BB2ED296C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2970" y="2995212"/>
            <a:ext cx="3932718" cy="2238776"/>
          </a:xfrm>
          <a:prstGeom prst="rect">
            <a:avLst/>
          </a:prstGeom>
        </p:spPr>
      </p:pic>
      <p:pic>
        <p:nvPicPr>
          <p:cNvPr id="12" name="Imagen 11">
            <a:extLst>
              <a:ext uri="{FF2B5EF4-FFF2-40B4-BE49-F238E27FC236}">
                <a16:creationId xmlns:a16="http://schemas.microsoft.com/office/drawing/2014/main" id="{FA88A678-56CA-D64E-B288-1360F0BFE8A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380447" y="3517937"/>
            <a:ext cx="2129939" cy="1682224"/>
          </a:xfrm>
          <a:prstGeom prst="rect">
            <a:avLst/>
          </a:prstGeom>
        </p:spPr>
      </p:pic>
      <p:sp>
        <p:nvSpPr>
          <p:cNvPr id="15" name="Rectángulo 14">
            <a:extLst>
              <a:ext uri="{FF2B5EF4-FFF2-40B4-BE49-F238E27FC236}">
                <a16:creationId xmlns:a16="http://schemas.microsoft.com/office/drawing/2014/main" id="{3B9B82E3-7B2C-D341-8525-C3FE1EB17102}"/>
              </a:ext>
            </a:extLst>
          </p:cNvPr>
          <p:cNvSpPr/>
          <p:nvPr/>
        </p:nvSpPr>
        <p:spPr>
          <a:xfrm>
            <a:off x="793981" y="2375926"/>
            <a:ext cx="3173720"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Estanterías o </a:t>
            </a:r>
            <a:r>
              <a:rPr lang="es-ES" sz="1400" i="1" spc="-10" dirty="0">
                <a:solidFill>
                  <a:srgbClr val="262626"/>
                </a:solidFill>
                <a:cs typeface="Source Sans Pro"/>
              </a:rPr>
              <a:t>rack</a:t>
            </a:r>
            <a:r>
              <a:rPr lang="es-ES" sz="1400" spc="-10" dirty="0">
                <a:solidFill>
                  <a:srgbClr val="262626"/>
                </a:solidFill>
                <a:cs typeface="Source Sans Pro"/>
              </a:rPr>
              <a:t> selectivo.</a:t>
            </a:r>
          </a:p>
        </p:txBody>
      </p:sp>
      <p:sp>
        <p:nvSpPr>
          <p:cNvPr id="16" name="Rectángulo 15">
            <a:extLst>
              <a:ext uri="{FF2B5EF4-FFF2-40B4-BE49-F238E27FC236}">
                <a16:creationId xmlns:a16="http://schemas.microsoft.com/office/drawing/2014/main" id="{14495358-B298-4142-8C6B-458DC0641543}"/>
              </a:ext>
            </a:extLst>
          </p:cNvPr>
          <p:cNvSpPr/>
          <p:nvPr/>
        </p:nvSpPr>
        <p:spPr>
          <a:xfrm>
            <a:off x="793981" y="2849269"/>
            <a:ext cx="33247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Estanterías dinámicas.</a:t>
            </a:r>
          </a:p>
        </p:txBody>
      </p:sp>
      <p:cxnSp>
        <p:nvCxnSpPr>
          <p:cNvPr id="18" name="Conector recto 17">
            <a:extLst>
              <a:ext uri="{FF2B5EF4-FFF2-40B4-BE49-F238E27FC236}">
                <a16:creationId xmlns:a16="http://schemas.microsoft.com/office/drawing/2014/main" id="{3D861386-E334-F648-AC8B-AD42B1737CC4}"/>
              </a:ext>
            </a:extLst>
          </p:cNvPr>
          <p:cNvCxnSpPr>
            <a:cxnSpLocks/>
          </p:cNvCxnSpPr>
          <p:nvPr/>
        </p:nvCxnSpPr>
        <p:spPr>
          <a:xfrm>
            <a:off x="579579" y="2569563"/>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9" name="Más 18">
            <a:extLst>
              <a:ext uri="{FF2B5EF4-FFF2-40B4-BE49-F238E27FC236}">
                <a16:creationId xmlns:a16="http://schemas.microsoft.com/office/drawing/2014/main" id="{90D9DE0B-A42A-CD4F-B6A6-72A2D2CABF11}"/>
              </a:ext>
            </a:extLst>
          </p:cNvPr>
          <p:cNvSpPr/>
          <p:nvPr/>
        </p:nvSpPr>
        <p:spPr>
          <a:xfrm>
            <a:off x="503237" y="2386814"/>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Más 19">
            <a:extLst>
              <a:ext uri="{FF2B5EF4-FFF2-40B4-BE49-F238E27FC236}">
                <a16:creationId xmlns:a16="http://schemas.microsoft.com/office/drawing/2014/main" id="{4084DD05-0B14-6342-AE7A-002E7300B6B8}"/>
              </a:ext>
            </a:extLst>
          </p:cNvPr>
          <p:cNvSpPr/>
          <p:nvPr/>
        </p:nvSpPr>
        <p:spPr>
          <a:xfrm>
            <a:off x="503237" y="2849269"/>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Rectángulo 20">
            <a:extLst>
              <a:ext uri="{FF2B5EF4-FFF2-40B4-BE49-F238E27FC236}">
                <a16:creationId xmlns:a16="http://schemas.microsoft.com/office/drawing/2014/main" id="{34B6AA89-7F32-0B48-8806-AFEB5CA30B32}"/>
              </a:ext>
            </a:extLst>
          </p:cNvPr>
          <p:cNvSpPr/>
          <p:nvPr/>
        </p:nvSpPr>
        <p:spPr>
          <a:xfrm>
            <a:off x="793981" y="3302493"/>
            <a:ext cx="33247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Bases móviles.</a:t>
            </a:r>
          </a:p>
        </p:txBody>
      </p:sp>
      <p:cxnSp>
        <p:nvCxnSpPr>
          <p:cNvPr id="22" name="Conector recto 21">
            <a:extLst>
              <a:ext uri="{FF2B5EF4-FFF2-40B4-BE49-F238E27FC236}">
                <a16:creationId xmlns:a16="http://schemas.microsoft.com/office/drawing/2014/main" id="{62FEC516-74B3-0A4C-99F2-8D40CA850120}"/>
              </a:ext>
            </a:extLst>
          </p:cNvPr>
          <p:cNvCxnSpPr>
            <a:cxnSpLocks/>
          </p:cNvCxnSpPr>
          <p:nvPr/>
        </p:nvCxnSpPr>
        <p:spPr>
          <a:xfrm>
            <a:off x="579579" y="3022787"/>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3" name="Más 22">
            <a:extLst>
              <a:ext uri="{FF2B5EF4-FFF2-40B4-BE49-F238E27FC236}">
                <a16:creationId xmlns:a16="http://schemas.microsoft.com/office/drawing/2014/main" id="{9E83CFC8-D177-974B-B88F-79F93E3D5E06}"/>
              </a:ext>
            </a:extLst>
          </p:cNvPr>
          <p:cNvSpPr/>
          <p:nvPr/>
        </p:nvSpPr>
        <p:spPr>
          <a:xfrm>
            <a:off x="503237" y="330249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ectángulo 23">
            <a:extLst>
              <a:ext uri="{FF2B5EF4-FFF2-40B4-BE49-F238E27FC236}">
                <a16:creationId xmlns:a16="http://schemas.microsoft.com/office/drawing/2014/main" id="{1453E1F1-4370-4E49-A0E1-1118AF8250C8}"/>
              </a:ext>
            </a:extLst>
          </p:cNvPr>
          <p:cNvSpPr/>
          <p:nvPr/>
        </p:nvSpPr>
        <p:spPr>
          <a:xfrm>
            <a:off x="793981" y="3755717"/>
            <a:ext cx="33247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Sistemas automáticos.</a:t>
            </a:r>
            <a:endParaRPr lang="es-PE" sz="1400" spc="-10" dirty="0">
              <a:solidFill>
                <a:srgbClr val="262626"/>
              </a:solidFill>
              <a:cs typeface="Source Sans Pro"/>
            </a:endParaRPr>
          </a:p>
        </p:txBody>
      </p:sp>
      <p:cxnSp>
        <p:nvCxnSpPr>
          <p:cNvPr id="25" name="Conector recto 24">
            <a:extLst>
              <a:ext uri="{FF2B5EF4-FFF2-40B4-BE49-F238E27FC236}">
                <a16:creationId xmlns:a16="http://schemas.microsoft.com/office/drawing/2014/main" id="{E1E53241-8A75-5B42-8556-F361035A014E}"/>
              </a:ext>
            </a:extLst>
          </p:cNvPr>
          <p:cNvCxnSpPr>
            <a:cxnSpLocks/>
          </p:cNvCxnSpPr>
          <p:nvPr/>
        </p:nvCxnSpPr>
        <p:spPr>
          <a:xfrm>
            <a:off x="579579" y="3476011"/>
            <a:ext cx="0" cy="249640"/>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6" name="Más 25">
            <a:extLst>
              <a:ext uri="{FF2B5EF4-FFF2-40B4-BE49-F238E27FC236}">
                <a16:creationId xmlns:a16="http://schemas.microsoft.com/office/drawing/2014/main" id="{E31C8D55-8AEF-104F-A6F3-697A4F7FD98E}"/>
              </a:ext>
            </a:extLst>
          </p:cNvPr>
          <p:cNvSpPr/>
          <p:nvPr/>
        </p:nvSpPr>
        <p:spPr>
          <a:xfrm>
            <a:off x="503237" y="375571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extLst>
      <p:ext uri="{BB962C8B-B14F-4D97-AF65-F5344CB8AC3E}">
        <p14:creationId xmlns:p14="http://schemas.microsoft.com/office/powerpoint/2010/main" val="338815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638456" cy="3524042"/>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EQUIPOS DE MOVIMIENTO DE CARGA MANUALES</a:t>
            </a:r>
            <a:endParaRPr lang="es-PE"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b="1" spc="-10" dirty="0">
                <a:solidFill>
                  <a:srgbClr val="262626"/>
                </a:solidFill>
                <a:cs typeface="Source Sans Pro"/>
              </a:rPr>
              <a:t>Plataformas rodantes:</a:t>
            </a:r>
          </a:p>
          <a:p>
            <a:pPr marL="182563">
              <a:buSzPct val="100000"/>
              <a:tabLst>
                <a:tab pos="120650" algn="l"/>
              </a:tabLst>
            </a:pPr>
            <a:r>
              <a:rPr lang="es-ES" sz="1600" spc="-10" dirty="0">
                <a:solidFill>
                  <a:srgbClr val="262626"/>
                </a:solidFill>
                <a:cs typeface="Source Sans Pro"/>
              </a:rPr>
              <a:t>Son jaulas con ruedas, cuya función es contener y transportar pequeñas unidades de productos y materiales. Están diseñados como estructuras metálicas en malla o similar con correas o cierres para retener el producto.</a:t>
            </a:r>
          </a:p>
          <a:p>
            <a:pPr marL="182563" indent="-171450">
              <a:buSzPct val="100000"/>
              <a:buFont typeface="Arial" panose="020B0604020202020204" pitchFamily="34" charset="0"/>
              <a:buChar char="•"/>
              <a:tabLst>
                <a:tab pos="120650" algn="l"/>
              </a:tabLst>
            </a:pPr>
            <a:endParaRPr lang="es-PE"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PE" sz="1600" b="1" dirty="0"/>
              <a:t>Carretillas manuales:</a:t>
            </a:r>
          </a:p>
          <a:p>
            <a:pPr marL="182563">
              <a:buSzPct val="100000"/>
              <a:tabLst>
                <a:tab pos="120650" algn="l"/>
              </a:tabLst>
            </a:pPr>
            <a:r>
              <a:rPr lang="es-PE" sz="1600" dirty="0"/>
              <a:t>Este tipo de carretillas son de gran ayuda para trasladar mercadería dentro de </a:t>
            </a:r>
            <a:br>
              <a:rPr lang="es-PE" sz="1600" dirty="0"/>
            </a:br>
            <a:r>
              <a:rPr lang="es-PE" sz="1600" dirty="0"/>
              <a:t>un almacén.</a:t>
            </a:r>
            <a:endParaRPr lang="es-PE" sz="1600" spc="-10" dirty="0">
              <a:solidFill>
                <a:srgbClr val="262626"/>
              </a:solidFill>
              <a:cs typeface="Source Sans Pro"/>
            </a:endParaRPr>
          </a:p>
        </p:txBody>
      </p:sp>
      <p:pic>
        <p:nvPicPr>
          <p:cNvPr id="2" name="Picture 2">
            <a:extLst>
              <a:ext uri="{FF2B5EF4-FFF2-40B4-BE49-F238E27FC236}">
                <a16:creationId xmlns:a16="http://schemas.microsoft.com/office/drawing/2014/main" id="{EFAB908E-0376-CAE4-56AA-C2EF439D60A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67456"/>
          <a:stretch/>
        </p:blipFill>
        <p:spPr bwMode="auto">
          <a:xfrm>
            <a:off x="4846769" y="1265474"/>
            <a:ext cx="1128367" cy="1552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482766D7-7294-E249-9366-ED51D61BA9C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975F15A5-29BA-7C4F-9B95-131DE00FE994}"/>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40736" y="2896809"/>
            <a:ext cx="1873987" cy="2400922"/>
          </a:xfrm>
          <a:prstGeom prst="rect">
            <a:avLst/>
          </a:prstGeom>
        </p:spPr>
      </p:pic>
      <p:pic>
        <p:nvPicPr>
          <p:cNvPr id="9" name="Imagen 8">
            <a:extLst>
              <a:ext uri="{FF2B5EF4-FFF2-40B4-BE49-F238E27FC236}">
                <a16:creationId xmlns:a16="http://schemas.microsoft.com/office/drawing/2014/main" id="{024974EE-44D9-FD4D-815F-34F55F39A51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133089" y="1291488"/>
            <a:ext cx="995615" cy="1552718"/>
          </a:xfrm>
          <a:prstGeom prst="rect">
            <a:avLst/>
          </a:prstGeom>
        </p:spPr>
      </p:pic>
      <p:pic>
        <p:nvPicPr>
          <p:cNvPr id="12" name="Imagen 11">
            <a:extLst>
              <a:ext uri="{FF2B5EF4-FFF2-40B4-BE49-F238E27FC236}">
                <a16:creationId xmlns:a16="http://schemas.microsoft.com/office/drawing/2014/main" id="{80A8F68A-6ACB-F147-8A82-1F1AA5C5F840}"/>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402776" y="1397659"/>
            <a:ext cx="1165939" cy="1369429"/>
          </a:xfrm>
          <a:prstGeom prst="rect">
            <a:avLst/>
          </a:prstGeom>
        </p:spPr>
      </p:pic>
    </p:spTree>
    <p:extLst>
      <p:ext uri="{BB962C8B-B14F-4D97-AF65-F5344CB8AC3E}">
        <p14:creationId xmlns:p14="http://schemas.microsoft.com/office/powerpoint/2010/main" val="351328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5448"/>
            <a:ext cx="8172451" cy="2292935"/>
          </a:xfrm>
          <a:prstGeom prst="rect">
            <a:avLst/>
          </a:prstGeom>
        </p:spPr>
        <p:txBody>
          <a:bodyPr vert="horz" wrap="square" lIns="0" tIns="0" rIns="0" bIns="0" rtlCol="0">
            <a:spAutoFit/>
          </a:bodyPr>
          <a:lstStyle/>
          <a:p>
            <a:pPr>
              <a:spcAft>
                <a:spcPts val="600"/>
              </a:spcAft>
            </a:pPr>
            <a:r>
              <a:rPr lang="es-PE" sz="1600" b="1" dirty="0"/>
              <a:t>MONTACARGAS</a:t>
            </a:r>
          </a:p>
          <a:p>
            <a:r>
              <a:rPr lang="es-PE" sz="1600" dirty="0"/>
              <a:t>Son vehículos a motor en los que el conductor puede estar sentado o de pie y que permiten transportar y apilar cargas, usadas para manipular paletas principalmente. Se utilizan para manipular materiales de volúmenes y pesos considerables.</a:t>
            </a:r>
          </a:p>
          <a:p>
            <a:endParaRPr lang="es-PE" sz="1600" dirty="0"/>
          </a:p>
          <a:p>
            <a:pPr marL="182563" indent="-182563">
              <a:buFont typeface="Arial" panose="020B0604020202020204" pitchFamily="34" charset="0"/>
              <a:buChar char="•"/>
            </a:pPr>
            <a:r>
              <a:rPr lang="es-PE" sz="1600" dirty="0"/>
              <a:t>Cuando operan en lugares cerrados con poca ventilación suelen ser eléctricas (por ser menos contaminantes y ruidosas).</a:t>
            </a:r>
          </a:p>
          <a:p>
            <a:pPr marL="182563" indent="-182563">
              <a:buFont typeface="Arial" panose="020B0604020202020204" pitchFamily="34" charset="0"/>
              <a:buChar char="•"/>
            </a:pPr>
            <a:r>
              <a:rPr lang="es-PE" sz="1600" dirty="0"/>
              <a:t>Cuando operan en el exterior, en lugares bien ventilados sueles ser diésel o a gas.</a:t>
            </a:r>
          </a:p>
          <a:p>
            <a:pPr marL="11725">
              <a:buSzPct val="100000"/>
              <a:tabLst>
                <a:tab pos="121285" algn="l"/>
              </a:tabLst>
            </a:pPr>
            <a:endParaRPr lang="es-PE" sz="1600" spc="-10" dirty="0">
              <a:solidFill>
                <a:srgbClr val="262626"/>
              </a:solidFill>
              <a:cs typeface="Source Sans Pro"/>
            </a:endParaRPr>
          </a:p>
        </p:txBody>
      </p:sp>
      <p:sp>
        <p:nvSpPr>
          <p:cNvPr id="9" name="3 CuadroTexto">
            <a:extLst>
              <a:ext uri="{FF2B5EF4-FFF2-40B4-BE49-F238E27FC236}">
                <a16:creationId xmlns:a16="http://schemas.microsoft.com/office/drawing/2014/main" id="{7E678231-16D9-2916-C997-5ECC8D3025B9}"/>
              </a:ext>
            </a:extLst>
          </p:cNvPr>
          <p:cNvSpPr txBox="1"/>
          <p:nvPr/>
        </p:nvSpPr>
        <p:spPr>
          <a:xfrm>
            <a:off x="6284872" y="4813438"/>
            <a:ext cx="573931" cy="246221"/>
          </a:xfrm>
          <a:prstGeom prst="rect">
            <a:avLst/>
          </a:prstGeom>
          <a:noFill/>
        </p:spPr>
        <p:txBody>
          <a:bodyPr wrap="square" lIns="0" tIns="0" rIns="0" bIns="0" rtlCol="0">
            <a:spAutoFit/>
          </a:bodyPr>
          <a:lstStyle/>
          <a:p>
            <a:pPr algn="ctr"/>
            <a:r>
              <a:rPr lang="es-PE" sz="1600" b="1" dirty="0"/>
              <a:t>Gas</a:t>
            </a:r>
          </a:p>
        </p:txBody>
      </p:sp>
      <p:sp>
        <p:nvSpPr>
          <p:cNvPr id="10" name="Rectangle 5">
            <a:extLst>
              <a:ext uri="{FF2B5EF4-FFF2-40B4-BE49-F238E27FC236}">
                <a16:creationId xmlns:a16="http://schemas.microsoft.com/office/drawing/2014/main" id="{AB58A558-6E37-7044-B66A-793C8706E31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8063CDB1-61B1-A044-A23B-3AC5ECDF884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10556" y="3180406"/>
            <a:ext cx="2233511" cy="1717808"/>
          </a:xfrm>
          <a:prstGeom prst="rect">
            <a:avLst/>
          </a:prstGeom>
        </p:spPr>
      </p:pic>
      <p:pic>
        <p:nvPicPr>
          <p:cNvPr id="4" name="Imagen 3">
            <a:extLst>
              <a:ext uri="{FF2B5EF4-FFF2-40B4-BE49-F238E27FC236}">
                <a16:creationId xmlns:a16="http://schemas.microsoft.com/office/drawing/2014/main" id="{8BD5D792-82AF-D042-9393-E713CB7CE808}"/>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588452" y="3225553"/>
            <a:ext cx="1966770" cy="1636107"/>
          </a:xfrm>
          <a:prstGeom prst="rect">
            <a:avLst/>
          </a:prstGeom>
        </p:spPr>
      </p:pic>
      <p:sp>
        <p:nvSpPr>
          <p:cNvPr id="8" name="2 CuadroTexto">
            <a:extLst>
              <a:ext uri="{FF2B5EF4-FFF2-40B4-BE49-F238E27FC236}">
                <a16:creationId xmlns:a16="http://schemas.microsoft.com/office/drawing/2014/main" id="{0B84F4C4-7B21-5F7C-A411-0C4C0B58C00F}"/>
              </a:ext>
            </a:extLst>
          </p:cNvPr>
          <p:cNvSpPr txBox="1"/>
          <p:nvPr/>
        </p:nvSpPr>
        <p:spPr>
          <a:xfrm>
            <a:off x="2376968" y="4813438"/>
            <a:ext cx="747795" cy="246221"/>
          </a:xfrm>
          <a:prstGeom prst="rect">
            <a:avLst/>
          </a:prstGeom>
          <a:noFill/>
        </p:spPr>
        <p:txBody>
          <a:bodyPr wrap="square" lIns="0" tIns="0" rIns="0" bIns="0" rtlCol="0">
            <a:spAutoFit/>
          </a:bodyPr>
          <a:lstStyle/>
          <a:p>
            <a:pPr algn="ctr"/>
            <a:r>
              <a:rPr lang="es-PE" sz="1600" b="1" dirty="0"/>
              <a:t>Diésel</a:t>
            </a:r>
          </a:p>
        </p:txBody>
      </p:sp>
    </p:spTree>
    <p:extLst>
      <p:ext uri="{BB962C8B-B14F-4D97-AF65-F5344CB8AC3E}">
        <p14:creationId xmlns:p14="http://schemas.microsoft.com/office/powerpoint/2010/main" val="150605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172451" cy="1308050"/>
          </a:xfrm>
          <a:prstGeom prst="rect">
            <a:avLst/>
          </a:prstGeom>
        </p:spPr>
        <p:txBody>
          <a:bodyPr vert="horz" wrap="square" lIns="0" tIns="0" rIns="0" bIns="0" rtlCol="0">
            <a:spAutoFit/>
          </a:bodyPr>
          <a:lstStyle/>
          <a:p>
            <a:pPr>
              <a:spcAft>
                <a:spcPts val="600"/>
              </a:spcAft>
            </a:pPr>
            <a:r>
              <a:rPr lang="es-PE" sz="1600" b="1" dirty="0"/>
              <a:t>TRANSPALETAS</a:t>
            </a:r>
          </a:p>
          <a:p>
            <a:r>
              <a:rPr lang="es-PE" sz="1600" dirty="0"/>
              <a:t>Estas permiten el traslado horizontal de mercaderías de preferencia colocadas sobre pallets</a:t>
            </a:r>
          </a:p>
          <a:p>
            <a:r>
              <a:rPr lang="es-PE" sz="1600" dirty="0"/>
              <a:t>Pueden ser:</a:t>
            </a:r>
          </a:p>
          <a:p>
            <a:pPr marL="182563" indent="-182563">
              <a:buFont typeface="Arial" panose="020B0604020202020204" pitchFamily="34" charset="0"/>
              <a:buChar char="•"/>
            </a:pPr>
            <a:r>
              <a:rPr lang="es-PE" sz="1600" b="1" dirty="0"/>
              <a:t>Manuales:</a:t>
            </a:r>
            <a:r>
              <a:rPr lang="es-PE" sz="1600" dirty="0"/>
              <a:t> Estos se accionan mediante bomba hidráulica (stokas). </a:t>
            </a:r>
          </a:p>
          <a:p>
            <a:pPr marL="182563" indent="-182563">
              <a:buFont typeface="Arial" panose="020B0604020202020204" pitchFamily="34" charset="0"/>
              <a:buChar char="•"/>
            </a:pPr>
            <a:r>
              <a:rPr lang="es-PE" sz="1600" b="1" dirty="0"/>
              <a:t>Eléctricos: </a:t>
            </a:r>
            <a:r>
              <a:rPr lang="es-PE" sz="1600" dirty="0"/>
              <a:t>Cuentan con un sistema eléctrico para la elevación y el desplazamiento.</a:t>
            </a:r>
            <a:endParaRPr lang="es-PE" sz="1600" spc="-10" dirty="0">
              <a:solidFill>
                <a:srgbClr val="262626"/>
              </a:solidFill>
              <a:cs typeface="Source Sans Pro"/>
            </a:endParaRPr>
          </a:p>
        </p:txBody>
      </p:sp>
      <p:sp>
        <p:nvSpPr>
          <p:cNvPr id="4" name="2 CuadroTexto">
            <a:extLst>
              <a:ext uri="{FF2B5EF4-FFF2-40B4-BE49-F238E27FC236}">
                <a16:creationId xmlns:a16="http://schemas.microsoft.com/office/drawing/2014/main" id="{F66F56D4-CDC3-4DCC-5E8E-FC3B1C43F937}"/>
              </a:ext>
            </a:extLst>
          </p:cNvPr>
          <p:cNvSpPr txBox="1"/>
          <p:nvPr/>
        </p:nvSpPr>
        <p:spPr>
          <a:xfrm>
            <a:off x="1660053" y="4802187"/>
            <a:ext cx="1595336" cy="246221"/>
          </a:xfrm>
          <a:prstGeom prst="rect">
            <a:avLst/>
          </a:prstGeom>
          <a:noFill/>
        </p:spPr>
        <p:txBody>
          <a:bodyPr wrap="square" lIns="0" tIns="0" rIns="0" bIns="0" rtlCol="0">
            <a:spAutoFit/>
          </a:bodyPr>
          <a:lstStyle/>
          <a:p>
            <a:pPr algn="ctr"/>
            <a:r>
              <a:rPr lang="es-PE" sz="1600" b="1" dirty="0"/>
              <a:t>Manual</a:t>
            </a:r>
          </a:p>
        </p:txBody>
      </p:sp>
      <p:sp>
        <p:nvSpPr>
          <p:cNvPr id="11" name="3 CuadroTexto">
            <a:extLst>
              <a:ext uri="{FF2B5EF4-FFF2-40B4-BE49-F238E27FC236}">
                <a16:creationId xmlns:a16="http://schemas.microsoft.com/office/drawing/2014/main" id="{009A0013-1007-FA38-A1DA-9A6F698DF654}"/>
              </a:ext>
            </a:extLst>
          </p:cNvPr>
          <p:cNvSpPr txBox="1"/>
          <p:nvPr/>
        </p:nvSpPr>
        <p:spPr>
          <a:xfrm>
            <a:off x="5177090" y="4898389"/>
            <a:ext cx="2237361" cy="246221"/>
          </a:xfrm>
          <a:prstGeom prst="rect">
            <a:avLst/>
          </a:prstGeom>
          <a:noFill/>
        </p:spPr>
        <p:txBody>
          <a:bodyPr wrap="square" lIns="0" tIns="0" rIns="0" bIns="0" rtlCol="0">
            <a:spAutoFit/>
          </a:bodyPr>
          <a:lstStyle/>
          <a:p>
            <a:pPr algn="ctr"/>
            <a:r>
              <a:rPr lang="es-PE" sz="1600" b="1" dirty="0"/>
              <a:t>Eléctrico</a:t>
            </a:r>
          </a:p>
        </p:txBody>
      </p:sp>
      <p:sp>
        <p:nvSpPr>
          <p:cNvPr id="8" name="Rectangle 5">
            <a:extLst>
              <a:ext uri="{FF2B5EF4-FFF2-40B4-BE49-F238E27FC236}">
                <a16:creationId xmlns:a16="http://schemas.microsoft.com/office/drawing/2014/main" id="{25AECDE0-109C-C74F-BDF7-44AC5B4590B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6A07D700-D009-7847-95D1-09E8705CC78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840404" y="2639314"/>
            <a:ext cx="1689975" cy="1979989"/>
          </a:xfrm>
          <a:prstGeom prst="rect">
            <a:avLst/>
          </a:prstGeom>
        </p:spPr>
      </p:pic>
      <p:pic>
        <p:nvPicPr>
          <p:cNvPr id="7" name="Imagen 6">
            <a:extLst>
              <a:ext uri="{FF2B5EF4-FFF2-40B4-BE49-F238E27FC236}">
                <a16:creationId xmlns:a16="http://schemas.microsoft.com/office/drawing/2014/main" id="{4EA9B407-3942-6141-9C9C-E1F9CDCC8AC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16080" y="2643391"/>
            <a:ext cx="2098371" cy="2158796"/>
          </a:xfrm>
          <a:prstGeom prst="rect">
            <a:avLst/>
          </a:prstGeom>
        </p:spPr>
      </p:pic>
    </p:spTree>
    <p:extLst>
      <p:ext uri="{BB962C8B-B14F-4D97-AF65-F5344CB8AC3E}">
        <p14:creationId xmlns:p14="http://schemas.microsoft.com/office/powerpoint/2010/main" val="655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3889375" cy="3770263"/>
          </a:xfrm>
          <a:prstGeom prst="rect">
            <a:avLst/>
          </a:prstGeom>
        </p:spPr>
        <p:txBody>
          <a:bodyPr vert="horz" wrap="square" lIns="0" tIns="0" rIns="0" bIns="0" rtlCol="0">
            <a:spAutoFit/>
          </a:bodyPr>
          <a:lstStyle/>
          <a:p>
            <a:pPr>
              <a:spcAft>
                <a:spcPts val="600"/>
              </a:spcAft>
            </a:pPr>
            <a:r>
              <a:rPr lang="es-PE" sz="1600" b="1" dirty="0"/>
              <a:t>CARRETILLAS ELEVADORAS</a:t>
            </a:r>
          </a:p>
          <a:p>
            <a:r>
              <a:rPr lang="es-PE" sz="1600" dirty="0"/>
              <a:t>Tienen similitudes con los transpaletas, la diferencia está en el mástil que tienen y que permite elevar la mercadería hasta cierta altura, lo cual facilita las operaciones de carga y descarga.</a:t>
            </a:r>
          </a:p>
          <a:p>
            <a:endParaRPr lang="es-PE" sz="1600" dirty="0"/>
          </a:p>
          <a:p>
            <a:r>
              <a:rPr lang="es-PE" sz="1600" dirty="0"/>
              <a:t>Pueden ser:</a:t>
            </a:r>
          </a:p>
          <a:p>
            <a:pPr marL="182563" indent="-182563">
              <a:buFont typeface="Arial" panose="020B0604020202020204" pitchFamily="34" charset="0"/>
              <a:buChar char="•"/>
            </a:pPr>
            <a:r>
              <a:rPr lang="es-PE" sz="1600" b="1" dirty="0"/>
              <a:t>Manuales</a:t>
            </a:r>
            <a:r>
              <a:rPr lang="es-PE" sz="1600" dirty="0"/>
              <a:t>: Sin sistema eléctrico, utilizan una bomba hidráulica y el control es manual, en este caso el operador realiza los desplazamientos.</a:t>
            </a:r>
          </a:p>
          <a:p>
            <a:pPr marL="182563" indent="-182563">
              <a:buFont typeface="Arial" panose="020B0604020202020204" pitchFamily="34" charset="0"/>
              <a:buChar char="•"/>
            </a:pPr>
            <a:r>
              <a:rPr lang="es-PE" sz="1600" b="1" dirty="0"/>
              <a:t>Eléctricas</a:t>
            </a:r>
            <a:r>
              <a:rPr lang="es-PE" sz="1600" dirty="0"/>
              <a:t>: Cuenta con sistema eléctrico para los movimientos de subir y bajar la  mercancía y los cambios de dirección. </a:t>
            </a:r>
            <a:endParaRPr lang="es-PE" sz="1600" spc="-10" dirty="0">
              <a:solidFill>
                <a:srgbClr val="262626"/>
              </a:solidFill>
              <a:cs typeface="Source Sans Pro"/>
            </a:endParaRPr>
          </a:p>
        </p:txBody>
      </p:sp>
      <p:pic>
        <p:nvPicPr>
          <p:cNvPr id="6" name="Picture 2">
            <a:extLst>
              <a:ext uri="{FF2B5EF4-FFF2-40B4-BE49-F238E27FC236}">
                <a16:creationId xmlns:a16="http://schemas.microsoft.com/office/drawing/2014/main" id="{E2C81DF1-0E25-EB72-60DE-11086E092FD8}"/>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53497"/>
          <a:stretch/>
        </p:blipFill>
        <p:spPr bwMode="auto">
          <a:xfrm>
            <a:off x="7158190" y="1385204"/>
            <a:ext cx="1677659" cy="3326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5">
            <a:extLst>
              <a:ext uri="{FF2B5EF4-FFF2-40B4-BE49-F238E27FC236}">
                <a16:creationId xmlns:a16="http://schemas.microsoft.com/office/drawing/2014/main" id="{0E20650E-A44A-6A4F-9378-0840CFE33FF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54BE03AE-A0F1-7542-A04B-626587585B59}"/>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751388" y="1385204"/>
            <a:ext cx="2299374" cy="3220278"/>
          </a:xfrm>
          <a:prstGeom prst="rect">
            <a:avLst/>
          </a:prstGeom>
        </p:spPr>
      </p:pic>
    </p:spTree>
    <p:extLst>
      <p:ext uri="{BB962C8B-B14F-4D97-AF65-F5344CB8AC3E}">
        <p14:creationId xmlns:p14="http://schemas.microsoft.com/office/powerpoint/2010/main" val="53871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1506"/>
            <a:ext cx="8077218" cy="1554272"/>
          </a:xfrm>
          <a:prstGeom prst="rect">
            <a:avLst/>
          </a:prstGeom>
        </p:spPr>
        <p:txBody>
          <a:bodyPr vert="horz" wrap="square" lIns="0" tIns="0" rIns="0" bIns="0" rtlCol="0">
            <a:spAutoFit/>
          </a:bodyPr>
          <a:lstStyle/>
          <a:p>
            <a:pPr>
              <a:spcAft>
                <a:spcPts val="600"/>
              </a:spcAft>
            </a:pPr>
            <a:r>
              <a:rPr lang="es-ES" sz="1600" b="1" dirty="0"/>
              <a:t>TECNOLOGÍA</a:t>
            </a:r>
            <a:endParaRPr lang="es-PE" sz="1600" b="1" dirty="0"/>
          </a:p>
          <a:p>
            <a:r>
              <a:rPr lang="es-PE" sz="1600" b="1" dirty="0"/>
              <a:t>RADIOFRECUENCIA (RF)</a:t>
            </a:r>
          </a:p>
          <a:p>
            <a:pPr marL="182563" indent="-182563">
              <a:buFont typeface="Arial" panose="020B0604020202020204" pitchFamily="34" charset="0"/>
              <a:buChar char="•"/>
            </a:pPr>
            <a:r>
              <a:rPr lang="es-PE" sz="1600" dirty="0"/>
              <a:t>Para el desarrollo de las operaciones, la comunicación es fundamental, los operarios necesitan recibir las órdenes para realizar las tareas y también recibir información de parte de ellos (por ejemplo, sobre la información de un producto).</a:t>
            </a:r>
          </a:p>
          <a:p>
            <a:pPr marL="182563" indent="-182563">
              <a:buFont typeface="Arial" panose="020B0604020202020204" pitchFamily="34" charset="0"/>
              <a:buChar char="•"/>
            </a:pPr>
            <a:r>
              <a:rPr lang="es-PE" sz="1600" dirty="0"/>
              <a:t>La radiofrecuencia es una de las formas de comunicación utilizadas hoy en día.</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A0889E54-C752-844A-B539-B980C716F85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7" name="Google Shape;136;p11">
            <a:extLst>
              <a:ext uri="{FF2B5EF4-FFF2-40B4-BE49-F238E27FC236}">
                <a16:creationId xmlns:a16="http://schemas.microsoft.com/office/drawing/2014/main" id="{D19553E4-DCD3-3B40-9996-4A34F9ABCA3D}"/>
              </a:ext>
            </a:extLst>
          </p:cNvPr>
          <p:cNvSpPr/>
          <p:nvPr/>
        </p:nvSpPr>
        <p:spPr>
          <a:xfrm>
            <a:off x="1307515" y="3481328"/>
            <a:ext cx="5989458" cy="197114"/>
          </a:xfrm>
          <a:prstGeom prst="rightArrow">
            <a:avLst>
              <a:gd name="adj1" fmla="val 50000"/>
              <a:gd name="adj2" fmla="val 50000"/>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 name="Google Shape;235;p21">
            <a:extLst>
              <a:ext uri="{FF2B5EF4-FFF2-40B4-BE49-F238E27FC236}">
                <a16:creationId xmlns:a16="http://schemas.microsoft.com/office/drawing/2014/main" id="{B5FECD8D-BAB0-9B44-89DF-43B1DC312D75}"/>
              </a:ext>
            </a:extLst>
          </p:cNvPr>
          <p:cNvPicPr preferRelativeResize="0"/>
          <p:nvPr/>
        </p:nvPicPr>
        <p:blipFill rotWithShape="1">
          <a:blip r:embed="rId3">
            <a:alphaModFix/>
          </a:blip>
          <a:srcRect/>
          <a:stretch/>
        </p:blipFill>
        <p:spPr>
          <a:xfrm>
            <a:off x="4508444" y="3795496"/>
            <a:ext cx="1218953" cy="898496"/>
          </a:xfrm>
          <a:prstGeom prst="rect">
            <a:avLst/>
          </a:prstGeom>
          <a:noFill/>
          <a:ln w="9525" cap="flat" cmpd="sng">
            <a:noFill/>
            <a:prstDash val="solid"/>
            <a:round/>
            <a:headEnd type="none" w="sm" len="sm"/>
            <a:tailEnd type="none" w="sm" len="sm"/>
          </a:ln>
        </p:spPr>
      </p:pic>
      <p:sp>
        <p:nvSpPr>
          <p:cNvPr id="11" name="2 CuadroTexto">
            <a:extLst>
              <a:ext uri="{FF2B5EF4-FFF2-40B4-BE49-F238E27FC236}">
                <a16:creationId xmlns:a16="http://schemas.microsoft.com/office/drawing/2014/main" id="{5C64429F-30A2-D740-86C3-921F35AA10D6}"/>
              </a:ext>
            </a:extLst>
          </p:cNvPr>
          <p:cNvSpPr txBox="1"/>
          <p:nvPr/>
        </p:nvSpPr>
        <p:spPr>
          <a:xfrm>
            <a:off x="3907068" y="4787592"/>
            <a:ext cx="2401584" cy="215444"/>
          </a:xfrm>
          <a:prstGeom prst="rect">
            <a:avLst/>
          </a:prstGeom>
          <a:noFill/>
        </p:spPr>
        <p:txBody>
          <a:bodyPr wrap="square" lIns="0" tIns="0" rIns="0" bIns="0" rtlCol="0">
            <a:spAutoFit/>
          </a:bodyPr>
          <a:lstStyle/>
          <a:p>
            <a:pPr algn="ctr"/>
            <a:r>
              <a:rPr lang="es-PE" sz="1400" b="1" dirty="0"/>
              <a:t>TERMINAL PORTÁTIL</a:t>
            </a:r>
          </a:p>
        </p:txBody>
      </p:sp>
      <p:sp>
        <p:nvSpPr>
          <p:cNvPr id="12" name="2 CuadroTexto">
            <a:extLst>
              <a:ext uri="{FF2B5EF4-FFF2-40B4-BE49-F238E27FC236}">
                <a16:creationId xmlns:a16="http://schemas.microsoft.com/office/drawing/2014/main" id="{F155A7F9-2CF6-AF4A-94BA-B38F0102A7C0}"/>
              </a:ext>
            </a:extLst>
          </p:cNvPr>
          <p:cNvSpPr txBox="1"/>
          <p:nvPr/>
        </p:nvSpPr>
        <p:spPr>
          <a:xfrm>
            <a:off x="1130781" y="3265884"/>
            <a:ext cx="1154030" cy="215444"/>
          </a:xfrm>
          <a:prstGeom prst="rect">
            <a:avLst/>
          </a:prstGeom>
          <a:noFill/>
        </p:spPr>
        <p:txBody>
          <a:bodyPr wrap="square" lIns="0" tIns="0" rIns="0" bIns="0" rtlCol="0">
            <a:spAutoFit/>
          </a:bodyPr>
          <a:lstStyle/>
          <a:p>
            <a:pPr algn="ctr"/>
            <a:r>
              <a:rPr lang="es-PE" sz="1400" b="1" dirty="0"/>
              <a:t>ETHERNET</a:t>
            </a:r>
          </a:p>
        </p:txBody>
      </p:sp>
      <p:sp>
        <p:nvSpPr>
          <p:cNvPr id="13" name="Rectángulo redondeado 12">
            <a:extLst>
              <a:ext uri="{FF2B5EF4-FFF2-40B4-BE49-F238E27FC236}">
                <a16:creationId xmlns:a16="http://schemas.microsoft.com/office/drawing/2014/main" id="{4DEEF8E7-B739-7243-B526-A12FAD287AD4}"/>
              </a:ext>
            </a:extLst>
          </p:cNvPr>
          <p:cNvSpPr/>
          <p:nvPr/>
        </p:nvSpPr>
        <p:spPr>
          <a:xfrm>
            <a:off x="5054645" y="2929795"/>
            <a:ext cx="2189113" cy="356121"/>
          </a:xfrm>
          <a:prstGeom prst="roundRect">
            <a:avLst/>
          </a:prstGeom>
          <a:solidFill>
            <a:srgbClr val="8FC53F"/>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PE" sz="1300" b="1" dirty="0">
                <a:solidFill>
                  <a:schemeClr val="bg1"/>
                </a:solidFill>
                <a:latin typeface="Calibri Normal" charset="0"/>
                <a:ea typeface="Calibri Normal" charset="0"/>
                <a:cs typeface="Calibri Normal" charset="0"/>
              </a:rPr>
              <a:t>SERVIDOR DE DATOS SGA</a:t>
            </a:r>
          </a:p>
        </p:txBody>
      </p:sp>
      <p:sp>
        <p:nvSpPr>
          <p:cNvPr id="14" name="Rectángulo redondeado 13">
            <a:extLst>
              <a:ext uri="{FF2B5EF4-FFF2-40B4-BE49-F238E27FC236}">
                <a16:creationId xmlns:a16="http://schemas.microsoft.com/office/drawing/2014/main" id="{388570EA-7E68-1D4F-828E-763622B1ECD0}"/>
              </a:ext>
            </a:extLst>
          </p:cNvPr>
          <p:cNvSpPr/>
          <p:nvPr/>
        </p:nvSpPr>
        <p:spPr>
          <a:xfrm>
            <a:off x="1707796" y="3830861"/>
            <a:ext cx="1867099" cy="385166"/>
          </a:xfrm>
          <a:prstGeom prst="roundRect">
            <a:avLst/>
          </a:prstGeom>
          <a:solidFill>
            <a:srgbClr val="FE7828"/>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PE" sz="1300" b="1" dirty="0">
                <a:solidFill>
                  <a:schemeClr val="bg1"/>
                </a:solidFill>
                <a:latin typeface="Calibri Normal" charset="0"/>
                <a:ea typeface="Calibri Normal" charset="0"/>
                <a:cs typeface="Calibri Normal" charset="0"/>
              </a:rPr>
              <a:t>PUNTOS DE ACCESO</a:t>
            </a:r>
          </a:p>
        </p:txBody>
      </p:sp>
      <p:pic>
        <p:nvPicPr>
          <p:cNvPr id="5" name="Imagen 4">
            <a:extLst>
              <a:ext uri="{FF2B5EF4-FFF2-40B4-BE49-F238E27FC236}">
                <a16:creationId xmlns:a16="http://schemas.microsoft.com/office/drawing/2014/main" id="{A6D9872C-A457-324B-BAAB-B03852922F5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411820" y="2935460"/>
            <a:ext cx="793932" cy="1288850"/>
          </a:xfrm>
          <a:prstGeom prst="rect">
            <a:avLst/>
          </a:prstGeom>
        </p:spPr>
      </p:pic>
      <p:cxnSp>
        <p:nvCxnSpPr>
          <p:cNvPr id="16" name="Conector recto 15">
            <a:extLst>
              <a:ext uri="{FF2B5EF4-FFF2-40B4-BE49-F238E27FC236}">
                <a16:creationId xmlns:a16="http://schemas.microsoft.com/office/drawing/2014/main" id="{BF4A1C4B-36F3-2D4B-B9B5-4959619EF6F5}"/>
              </a:ext>
            </a:extLst>
          </p:cNvPr>
          <p:cNvCxnSpPr>
            <a:stCxn id="14" idx="0"/>
          </p:cNvCxnSpPr>
          <p:nvPr/>
        </p:nvCxnSpPr>
        <p:spPr>
          <a:xfrm flipH="1" flipV="1">
            <a:off x="2641345" y="3579885"/>
            <a:ext cx="1" cy="250976"/>
          </a:xfrm>
          <a:prstGeom prst="line">
            <a:avLst/>
          </a:prstGeom>
          <a:ln>
            <a:solidFill>
              <a:srgbClr val="00B1C2"/>
            </a:solidFill>
          </a:ln>
          <a:effectLst/>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3D0E0A70-A386-9949-88C4-3E0161CB2857}"/>
              </a:ext>
            </a:extLst>
          </p:cNvPr>
          <p:cNvCxnSpPr/>
          <p:nvPr/>
        </p:nvCxnSpPr>
        <p:spPr>
          <a:xfrm flipH="1" flipV="1">
            <a:off x="6121736" y="3275085"/>
            <a:ext cx="1" cy="250976"/>
          </a:xfrm>
          <a:prstGeom prst="line">
            <a:avLst/>
          </a:prstGeom>
          <a:ln>
            <a:solidFill>
              <a:srgbClr val="00B1C2"/>
            </a:solidFill>
          </a:ln>
          <a:effectLst/>
        </p:spPr>
        <p:style>
          <a:lnRef idx="2">
            <a:schemeClr val="accent1"/>
          </a:lnRef>
          <a:fillRef idx="0">
            <a:schemeClr val="accent1"/>
          </a:fillRef>
          <a:effectRef idx="1">
            <a:schemeClr val="accent1"/>
          </a:effectRef>
          <a:fontRef idx="minor">
            <a:schemeClr val="tx1"/>
          </a:fontRef>
        </p:style>
      </p:cxnSp>
      <p:pic>
        <p:nvPicPr>
          <p:cNvPr id="4" name="Imagen 3">
            <a:extLst>
              <a:ext uri="{FF2B5EF4-FFF2-40B4-BE49-F238E27FC236}">
                <a16:creationId xmlns:a16="http://schemas.microsoft.com/office/drawing/2014/main" id="{84FC1008-5D85-924B-BB30-E875C1A4B993}"/>
              </a:ext>
            </a:extLst>
          </p:cNvPr>
          <p:cNvPicPr>
            <a:picLocks noChangeAspect="1"/>
          </p:cNvPicPr>
          <p:nvPr/>
        </p:nvPicPr>
        <p:blipFill>
          <a:blip r:embed="rId5"/>
          <a:stretch>
            <a:fillRect/>
          </a:stretch>
        </p:blipFill>
        <p:spPr>
          <a:xfrm rot="5400000">
            <a:off x="2336503" y="4412637"/>
            <a:ext cx="505993" cy="275721"/>
          </a:xfrm>
          <a:prstGeom prst="rect">
            <a:avLst/>
          </a:prstGeom>
        </p:spPr>
      </p:pic>
    </p:spTree>
    <p:extLst>
      <p:ext uri="{BB962C8B-B14F-4D97-AF65-F5344CB8AC3E}">
        <p14:creationId xmlns:p14="http://schemas.microsoft.com/office/powerpoint/2010/main" val="55946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4FCFBC0-3E9E-43CB-AF27-E3039EFCD18C}"/>
              </a:ext>
            </a:extLst>
          </p:cNvPr>
          <p:cNvPicPr>
            <a:picLocks noChangeAspect="1"/>
          </p:cNvPicPr>
          <p:nvPr/>
        </p:nvPicPr>
        <p:blipFill>
          <a:blip r:embed="rId4"/>
          <a:stretch>
            <a:fillRect/>
          </a:stretch>
        </p:blipFill>
        <p:spPr>
          <a:xfrm>
            <a:off x="1282298" y="2857500"/>
            <a:ext cx="3726424" cy="2376488"/>
          </a:xfrm>
          <a:prstGeom prst="rect">
            <a:avLst/>
          </a:prstGeom>
        </p:spPr>
      </p:pic>
      <p:sp>
        <p:nvSpPr>
          <p:cNvPr id="6" name="Rectángulo 5">
            <a:extLst>
              <a:ext uri="{FF2B5EF4-FFF2-40B4-BE49-F238E27FC236}">
                <a16:creationId xmlns:a16="http://schemas.microsoft.com/office/drawing/2014/main" id="{54B93B16-A235-0C4D-A1E1-CF53AE927F0A}"/>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4AF06AF3-BF1A-454F-97E1-4ABCA59929A3}"/>
              </a:ext>
            </a:extLst>
          </p:cNvPr>
          <p:cNvSpPr txBox="1"/>
          <p:nvPr/>
        </p:nvSpPr>
        <p:spPr>
          <a:xfrm>
            <a:off x="1282298" y="918372"/>
            <a:ext cx="5521727" cy="1723549"/>
          </a:xfrm>
          <a:prstGeom prst="rect">
            <a:avLst/>
          </a:prstGeom>
        </p:spPr>
        <p:txBody>
          <a:bodyPr vert="horz" wrap="square" lIns="0" tIns="0" rIns="0" bIns="0" rtlCol="0">
            <a:spAutoFit/>
          </a:bodyPr>
          <a:lstStyle/>
          <a:p>
            <a:pPr marL="11725">
              <a:buSzPct val="100000"/>
              <a:tabLst>
                <a:tab pos="121285" algn="l"/>
              </a:tabLst>
            </a:pPr>
            <a:r>
              <a:rPr lang="es-PE" sz="1400" spc="-10" dirty="0">
                <a:solidFill>
                  <a:srgbClr val="262626"/>
                </a:solidFill>
                <a:cs typeface="Source Sans Pro"/>
              </a:rPr>
              <a:t>La cadena de suministros está conformada por diversos almacenes de los eslabones del proveedor, planta, centros de distribución y clientes.</a:t>
            </a:r>
          </a:p>
          <a:p>
            <a:pPr marL="180000" indent="-168275">
              <a:buSzPct val="100000"/>
              <a:buFont typeface="Arial"/>
              <a:buChar char="•"/>
              <a:tabLst>
                <a:tab pos="121285" algn="l"/>
              </a:tabLst>
            </a:pPr>
            <a:endParaRPr lang="es-PE" sz="1400" spc="-10" dirty="0">
              <a:solidFill>
                <a:srgbClr val="262626"/>
              </a:solidFill>
              <a:cs typeface="Source Sans Pro"/>
            </a:endParaRPr>
          </a:p>
          <a:p>
            <a:pPr marL="11725" algn="just">
              <a:buSzPct val="100000"/>
              <a:tabLst>
                <a:tab pos="121285" algn="l"/>
              </a:tabLst>
            </a:pPr>
            <a:r>
              <a:rPr lang="es-ES" sz="1400" spc="-10" dirty="0">
                <a:solidFill>
                  <a:srgbClr val="262626"/>
                </a:solidFill>
                <a:cs typeface="Source Sans Pro"/>
              </a:rPr>
              <a:t>P</a:t>
            </a:r>
            <a:r>
              <a:rPr lang="es-PE" sz="1400" spc="-10" dirty="0">
                <a:solidFill>
                  <a:srgbClr val="262626"/>
                </a:solidFill>
                <a:cs typeface="Source Sans Pro"/>
              </a:rPr>
              <a:t>or eso en esta sesión:</a:t>
            </a:r>
          </a:p>
          <a:p>
            <a:pPr marL="177800" lvl="1" indent="-165100">
              <a:buClr>
                <a:srgbClr val="EE4639"/>
              </a:buClr>
              <a:buSzPts val="1600"/>
              <a:buFont typeface="Arial" charset="0"/>
              <a:buChar char="•"/>
              <a:tabLst>
                <a:tab pos="120650" algn="l"/>
              </a:tabLst>
            </a:pPr>
            <a:r>
              <a:rPr lang="es-ES" sz="1400" b="1" spc="-10" dirty="0">
                <a:solidFill>
                  <a:srgbClr val="262626"/>
                </a:solidFill>
                <a:latin typeface="Calibri" charset="0"/>
                <a:cs typeface="Calibri" charset="0"/>
              </a:rPr>
              <a:t>A</a:t>
            </a:r>
            <a:r>
              <a:rPr lang="es-PE" sz="1400" b="1" spc="-10" dirty="0">
                <a:solidFill>
                  <a:srgbClr val="262626"/>
                </a:solidFill>
                <a:latin typeface="Calibri" charset="0"/>
                <a:cs typeface="Calibri" charset="0"/>
              </a:rPr>
              <a:t>prenderás </a:t>
            </a:r>
            <a:r>
              <a:rPr lang="es-PE" sz="1400" spc="-10" dirty="0">
                <a:solidFill>
                  <a:srgbClr val="262626"/>
                </a:solidFill>
                <a:latin typeface="Calibri" charset="0"/>
                <a:cs typeface="Calibri" charset="0"/>
              </a:rPr>
              <a:t>acerca de la gestión de almacenes y de los tipos de almacenes.</a:t>
            </a:r>
          </a:p>
          <a:p>
            <a:pPr marL="177800" lvl="1" indent="-165100">
              <a:buClr>
                <a:srgbClr val="EE4639"/>
              </a:buClr>
              <a:buSzPts val="1600"/>
              <a:buFont typeface="Arial" charset="0"/>
              <a:buChar char="•"/>
              <a:tabLst>
                <a:tab pos="120650" algn="l"/>
              </a:tabLst>
            </a:pPr>
            <a:r>
              <a:rPr lang="es-ES" sz="1400" b="1" spc="-10" dirty="0">
                <a:solidFill>
                  <a:srgbClr val="262626"/>
                </a:solidFill>
                <a:latin typeface="Calibri" charset="0"/>
                <a:cs typeface="Calibri" charset="0"/>
              </a:rPr>
              <a:t>Conocerás</a:t>
            </a:r>
            <a:r>
              <a:rPr lang="es-ES" sz="1400" spc="-10" dirty="0">
                <a:solidFill>
                  <a:srgbClr val="262626"/>
                </a:solidFill>
                <a:latin typeface="Calibri" charset="0"/>
                <a:cs typeface="Calibri" charset="0"/>
              </a:rPr>
              <a:t> sobre otros aspectos importantes relacionados con los almacenes como los procesos que se llevan a cabo en él y los equipos que se utilizan para manipular las mercancías. </a:t>
            </a:r>
          </a:p>
        </p:txBody>
      </p:sp>
      <p:pic>
        <p:nvPicPr>
          <p:cNvPr id="9" name="Imagen 8">
            <a:extLst>
              <a:ext uri="{FF2B5EF4-FFF2-40B4-BE49-F238E27FC236}">
                <a16:creationId xmlns:a16="http://schemas.microsoft.com/office/drawing/2014/main" id="{52F8C73C-918E-B849-9912-082A9A9D2A76}"/>
              </a:ext>
            </a:extLst>
          </p:cNvPr>
          <p:cNvPicPr>
            <a:picLocks noChangeAspect="1"/>
          </p:cNvPicPr>
          <p:nvPr/>
        </p:nvPicPr>
        <p:blipFill>
          <a:blip r:embed="rId5"/>
          <a:stretch>
            <a:fillRect/>
          </a:stretch>
        </p:blipFill>
        <p:spPr>
          <a:xfrm>
            <a:off x="1010839" y="954885"/>
            <a:ext cx="117851" cy="121369"/>
          </a:xfrm>
          <a:prstGeom prst="rect">
            <a:avLst/>
          </a:prstGeom>
        </p:spPr>
      </p:pic>
      <p:pic>
        <p:nvPicPr>
          <p:cNvPr id="10" name="Imagen 9">
            <a:extLst>
              <a:ext uri="{FF2B5EF4-FFF2-40B4-BE49-F238E27FC236}">
                <a16:creationId xmlns:a16="http://schemas.microsoft.com/office/drawing/2014/main" id="{F65FD28C-B95D-9C4F-BB7E-446C89EB649B}"/>
              </a:ext>
            </a:extLst>
          </p:cNvPr>
          <p:cNvPicPr>
            <a:picLocks noChangeAspect="1"/>
          </p:cNvPicPr>
          <p:nvPr/>
        </p:nvPicPr>
        <p:blipFill>
          <a:blip r:embed="rId6" cstate="email">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1" name="Rectángulo 10">
            <a:extLst>
              <a:ext uri="{FF2B5EF4-FFF2-40B4-BE49-F238E27FC236}">
                <a16:creationId xmlns:a16="http://schemas.microsoft.com/office/drawing/2014/main" id="{2ED1DA6F-ADE3-534C-8D9C-21A3539621A8}"/>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Rectangle 5">
            <a:extLst>
              <a:ext uri="{FF2B5EF4-FFF2-40B4-BE49-F238E27FC236}">
                <a16:creationId xmlns:a16="http://schemas.microsoft.com/office/drawing/2014/main" id="{AEC72234-DE8A-3B4E-A470-BD3EFBE095F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3" name="Imagen 12">
            <a:extLst>
              <a:ext uri="{FF2B5EF4-FFF2-40B4-BE49-F238E27FC236}">
                <a16:creationId xmlns:a16="http://schemas.microsoft.com/office/drawing/2014/main" id="{670B7FD8-F8D1-6745-B5A3-2F43F3C6BAA8}"/>
              </a:ext>
            </a:extLst>
          </p:cNvPr>
          <p:cNvPicPr>
            <a:picLocks noChangeAspect="1"/>
          </p:cNvPicPr>
          <p:nvPr/>
        </p:nvPicPr>
        <p:blipFill>
          <a:blip r:embed="rId5"/>
          <a:stretch>
            <a:fillRect/>
          </a:stretch>
        </p:blipFill>
        <p:spPr>
          <a:xfrm>
            <a:off x="1010839" y="1592960"/>
            <a:ext cx="117851" cy="121369"/>
          </a:xfrm>
          <a:prstGeom prst="rect">
            <a:avLst/>
          </a:prstGeom>
        </p:spPr>
      </p:pic>
    </p:spTree>
    <p:custDataLst>
      <p:tags r:id="rId1"/>
    </p:custDataLst>
    <p:extLst>
      <p:ext uri="{BB962C8B-B14F-4D97-AF65-F5344CB8AC3E}">
        <p14:creationId xmlns:p14="http://schemas.microsoft.com/office/powerpoint/2010/main" val="198626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72450" cy="2154436"/>
          </a:xfrm>
          <a:prstGeom prst="rect">
            <a:avLst/>
          </a:prstGeom>
        </p:spPr>
        <p:txBody>
          <a:bodyPr vert="horz" wrap="square" lIns="0" tIns="0" rIns="0" bIns="0" rtlCol="0">
            <a:spAutoFit/>
          </a:bodyPr>
          <a:lstStyle/>
          <a:p>
            <a:r>
              <a:rPr lang="es-PE" sz="1600" b="1" dirty="0"/>
              <a:t>SISTEMAS 'PICK-TO-LIGHT'</a:t>
            </a:r>
          </a:p>
          <a:p>
            <a:pPr marL="179388" indent="-179388">
              <a:buFont typeface="Arial" panose="020B0604020202020204" pitchFamily="34" charset="0"/>
              <a:buChar char="•"/>
            </a:pPr>
            <a:r>
              <a:rPr lang="es-PE" sz="1500" dirty="0"/>
              <a:t>Estos son unos dispositivos con luces y números que señalan al operario de almacén  de qué posición en el </a:t>
            </a:r>
            <a:r>
              <a:rPr lang="es-PE" sz="1500" i="1" dirty="0"/>
              <a:t>rack</a:t>
            </a:r>
            <a:r>
              <a:rPr lang="es-PE" sz="1500" dirty="0"/>
              <a:t> deberá recoger  la mercadería y en qué cantidad.</a:t>
            </a:r>
          </a:p>
          <a:p>
            <a:pPr marL="179388" indent="-179388">
              <a:buFont typeface="Arial" panose="020B0604020202020204" pitchFamily="34" charset="0"/>
              <a:buChar char="•"/>
            </a:pPr>
            <a:r>
              <a:rPr lang="es-PE" sz="1500" dirty="0"/>
              <a:t>Lógicamente trabajan con la información del sistema WMS, estos dispositivos pueden tener luces de varios colores, permitiendo preparar más de un pedido a la vez, asignando un color a cada pedido.</a:t>
            </a:r>
          </a:p>
          <a:p>
            <a:endParaRPr lang="es-PE" sz="1600" dirty="0"/>
          </a:p>
          <a:p>
            <a:r>
              <a:rPr lang="es-PE" sz="1600" b="1" dirty="0"/>
              <a:t>SISTEMAS 'PUT-TO-LIGHT'</a:t>
            </a:r>
          </a:p>
          <a:p>
            <a:r>
              <a:rPr lang="es-PE" sz="1500" dirty="0"/>
              <a:t>A diferencia del anterior, este indica al operario en qué posición del </a:t>
            </a:r>
            <a:r>
              <a:rPr lang="es-PE" sz="1500" i="1" dirty="0"/>
              <a:t>rack </a:t>
            </a:r>
            <a:r>
              <a:rPr lang="es-PE" sz="1500" dirty="0"/>
              <a:t>debe dejar la mercadería y en qué cantidad.</a:t>
            </a:r>
            <a:endParaRPr lang="es-PE" sz="1500" spc="-10" dirty="0">
              <a:solidFill>
                <a:srgbClr val="262626"/>
              </a:solidFill>
              <a:cs typeface="Source Sans Pro"/>
            </a:endParaRPr>
          </a:p>
        </p:txBody>
      </p:sp>
      <p:sp>
        <p:nvSpPr>
          <p:cNvPr id="6" name="Rectangle 5">
            <a:extLst>
              <a:ext uri="{FF2B5EF4-FFF2-40B4-BE49-F238E27FC236}">
                <a16:creationId xmlns:a16="http://schemas.microsoft.com/office/drawing/2014/main" id="{4D38126D-D774-9943-AC0D-5FCA70879FA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6BA9140D-8930-E44C-BDFC-6F0ED6CD63D7}"/>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360169" y="3067249"/>
            <a:ext cx="4458588" cy="2154436"/>
          </a:xfrm>
          <a:prstGeom prst="rect">
            <a:avLst/>
          </a:prstGeom>
        </p:spPr>
      </p:pic>
    </p:spTree>
    <p:extLst>
      <p:ext uri="{BB962C8B-B14F-4D97-AF65-F5344CB8AC3E}">
        <p14:creationId xmlns:p14="http://schemas.microsoft.com/office/powerpoint/2010/main" val="201953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077219" cy="2046714"/>
          </a:xfrm>
          <a:prstGeom prst="rect">
            <a:avLst/>
          </a:prstGeom>
        </p:spPr>
        <p:txBody>
          <a:bodyPr vert="horz" wrap="square" lIns="0" tIns="0" rIns="0" bIns="0" rtlCol="0">
            <a:spAutoFit/>
          </a:bodyPr>
          <a:lstStyle/>
          <a:p>
            <a:pPr>
              <a:spcAft>
                <a:spcPts val="600"/>
              </a:spcAft>
            </a:pPr>
            <a:r>
              <a:rPr lang="es-PE" sz="1600" b="1" dirty="0"/>
              <a:t>SISTEMAS DE </a:t>
            </a:r>
            <a:r>
              <a:rPr lang="es-PE" sz="1600" b="1" i="1" dirty="0"/>
              <a:t>PICKING</a:t>
            </a:r>
            <a:r>
              <a:rPr lang="es-PE" sz="1600" b="1" dirty="0"/>
              <a:t> POR VOZ (VOICE PICKING).</a:t>
            </a:r>
          </a:p>
          <a:p>
            <a:pPr marL="179388" indent="-179388">
              <a:buFont typeface="Arial" panose="020B0604020202020204" pitchFamily="34" charset="0"/>
              <a:buChar char="•"/>
            </a:pPr>
            <a:r>
              <a:rPr lang="es-PE" sz="1600" dirty="0"/>
              <a:t>Para este sistema, se usan terminales que trabajan con reconocimiento de voz (cuentan con auricular y micrófono) y pueden darse las instrucciones por este medio, así como recibir las confirmaciones de las tareas realizadas.</a:t>
            </a:r>
          </a:p>
          <a:p>
            <a:pPr marL="179388" indent="-179388">
              <a:buFont typeface="Arial" panose="020B0604020202020204" pitchFamily="34" charset="0"/>
              <a:buChar char="•"/>
            </a:pPr>
            <a:r>
              <a:rPr lang="es-PE" sz="1600" dirty="0"/>
              <a:t>La idea, con este sistema, es que el personal tenga las manos libres, pueda incrementar el número de transacciones. Se recomienda para trabajos, por ejemplo, en cámaras frigoríficas donde el uso de guantes dificultaría el uso de otro tipo de terminales y accionar pantallas táctiles o botones.</a:t>
            </a:r>
            <a:endParaRPr lang="es-PE" sz="1600" spc="-10" dirty="0">
              <a:solidFill>
                <a:srgbClr val="262626"/>
              </a:solidFill>
              <a:cs typeface="Source Sans Pro"/>
            </a:endParaRPr>
          </a:p>
        </p:txBody>
      </p:sp>
      <p:pic>
        <p:nvPicPr>
          <p:cNvPr id="2" name="Picture 2">
            <a:extLst>
              <a:ext uri="{FF2B5EF4-FFF2-40B4-BE49-F238E27FC236}">
                <a16:creationId xmlns:a16="http://schemas.microsoft.com/office/drawing/2014/main" id="{CC8B7C5F-0A04-7D26-00C3-58AE8B24127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80689" y="3091889"/>
            <a:ext cx="3782622" cy="2142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80A47215-32F3-1F44-ADAB-46B59708ED5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117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95502" y="925060"/>
            <a:ext cx="3733113" cy="3524042"/>
          </a:xfrm>
          <a:prstGeom prst="rect">
            <a:avLst/>
          </a:prstGeom>
        </p:spPr>
        <p:txBody>
          <a:bodyPr vert="horz" wrap="square" lIns="0" tIns="0" rIns="0" bIns="0" rtlCol="0">
            <a:spAutoFit/>
          </a:bodyPr>
          <a:lstStyle/>
          <a:p>
            <a:pPr>
              <a:spcAft>
                <a:spcPts val="600"/>
              </a:spcAft>
            </a:pPr>
            <a:r>
              <a:rPr lang="es-PE" sz="1600" b="1" dirty="0"/>
              <a:t>ERP (ENTERPRISE RESOURCE PLANNING)</a:t>
            </a:r>
          </a:p>
          <a:p>
            <a:r>
              <a:rPr lang="es-PE" sz="1600" dirty="0"/>
              <a:t>Significa sistema de planificación de recursos empresariales. En estos programas se integran distintas operaciones internas de una empresa como las siguientes:</a:t>
            </a:r>
          </a:p>
          <a:p>
            <a:endParaRPr lang="es-PE" sz="1600" dirty="0"/>
          </a:p>
          <a:p>
            <a:pPr marL="182563" indent="-182563">
              <a:buFont typeface="Arial" panose="020B0604020202020204" pitchFamily="34" charset="0"/>
              <a:buChar char="•"/>
            </a:pPr>
            <a:r>
              <a:rPr lang="es-PE" sz="1600" dirty="0"/>
              <a:t>Producción</a:t>
            </a:r>
          </a:p>
          <a:p>
            <a:pPr marL="182563" indent="-182563">
              <a:buFont typeface="Arial" panose="020B0604020202020204" pitchFamily="34" charset="0"/>
              <a:buChar char="•"/>
            </a:pPr>
            <a:r>
              <a:rPr lang="es-PE" sz="1600" dirty="0"/>
              <a:t>Compras</a:t>
            </a:r>
          </a:p>
          <a:p>
            <a:pPr marL="182563" indent="-182563">
              <a:buFont typeface="Arial" panose="020B0604020202020204" pitchFamily="34" charset="0"/>
              <a:buChar char="•"/>
            </a:pPr>
            <a:r>
              <a:rPr lang="es-PE" sz="1600" dirty="0"/>
              <a:t>Inventarios</a:t>
            </a:r>
          </a:p>
          <a:p>
            <a:pPr marL="182563" indent="-182563">
              <a:buFont typeface="Arial" panose="020B0604020202020204" pitchFamily="34" charset="0"/>
              <a:buChar char="•"/>
            </a:pPr>
            <a:r>
              <a:rPr lang="es-PE" sz="1600" dirty="0"/>
              <a:t>Almacenes</a:t>
            </a:r>
          </a:p>
          <a:p>
            <a:pPr marL="182563" indent="-182563">
              <a:buFont typeface="Arial" panose="020B0604020202020204" pitchFamily="34" charset="0"/>
              <a:buChar char="•"/>
            </a:pPr>
            <a:r>
              <a:rPr lang="es-PE" sz="1600" dirty="0"/>
              <a:t>Contabilidad</a:t>
            </a:r>
          </a:p>
          <a:p>
            <a:pPr marL="182563" indent="-182563">
              <a:buFont typeface="Arial" panose="020B0604020202020204" pitchFamily="34" charset="0"/>
              <a:buChar char="•"/>
            </a:pPr>
            <a:r>
              <a:rPr lang="es-PE" sz="1600" dirty="0"/>
              <a:t>Finanzas</a:t>
            </a:r>
          </a:p>
          <a:p>
            <a:pPr marL="182563" indent="-182563">
              <a:buFont typeface="Arial" panose="020B0604020202020204" pitchFamily="34" charset="0"/>
              <a:buChar char="•"/>
            </a:pPr>
            <a:r>
              <a:rPr lang="es-PE" sz="1600" dirty="0"/>
              <a:t>Ventas</a:t>
            </a:r>
          </a:p>
          <a:p>
            <a:pPr marL="182563" indent="-182563">
              <a:buFont typeface="Arial" panose="020B0604020202020204" pitchFamily="34" charset="0"/>
              <a:buChar char="•"/>
            </a:pPr>
            <a:r>
              <a:rPr lang="es-PE" sz="1600" dirty="0"/>
              <a:t>Recursos humanos</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EACF1B04-C3A8-EF44-B4B9-65C1EB3C0E4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2" name="Grupo 81">
            <a:extLst>
              <a:ext uri="{FF2B5EF4-FFF2-40B4-BE49-F238E27FC236}">
                <a16:creationId xmlns:a16="http://schemas.microsoft.com/office/drawing/2014/main" id="{7B1B4CC7-EEAB-294C-B19F-2F4729729366}"/>
              </a:ext>
            </a:extLst>
          </p:cNvPr>
          <p:cNvGrpSpPr/>
          <p:nvPr/>
        </p:nvGrpSpPr>
        <p:grpSpPr>
          <a:xfrm>
            <a:off x="4392613" y="1046245"/>
            <a:ext cx="4500325" cy="3745065"/>
            <a:chOff x="4865657" y="1741488"/>
            <a:chExt cx="3936585" cy="3275934"/>
          </a:xfrm>
        </p:grpSpPr>
        <p:sp>
          <p:nvSpPr>
            <p:cNvPr id="19" name="CuadroTexto 18">
              <a:extLst>
                <a:ext uri="{FF2B5EF4-FFF2-40B4-BE49-F238E27FC236}">
                  <a16:creationId xmlns:a16="http://schemas.microsoft.com/office/drawing/2014/main" id="{93820E7F-A35B-294B-A19E-ED34D78F0F58}"/>
                </a:ext>
              </a:extLst>
            </p:cNvPr>
            <p:cNvSpPr txBox="1"/>
            <p:nvPr/>
          </p:nvSpPr>
          <p:spPr>
            <a:xfrm>
              <a:off x="6304843" y="2354644"/>
              <a:ext cx="907531" cy="276999"/>
            </a:xfrm>
            <a:prstGeom prst="rect">
              <a:avLst/>
            </a:prstGeom>
            <a:noFill/>
          </p:spPr>
          <p:txBody>
            <a:bodyPr wrap="square" lIns="0" tIns="0" rIns="0" bIns="0">
              <a:spAutoFit/>
            </a:bodyPr>
            <a:lstStyle/>
            <a:p>
              <a:pPr algn="ctr"/>
              <a:r>
                <a:rPr lang="es-PE" sz="900" i="0" dirty="0">
                  <a:solidFill>
                    <a:schemeClr val="tx1"/>
                  </a:solidFill>
                  <a:effectLst/>
                  <a:latin typeface="Calibri" panose="020F0502020204030204" pitchFamily="34" charset="0"/>
                  <a:cs typeface="Calibri" panose="020F0502020204030204" pitchFamily="34" charset="0"/>
                </a:rPr>
                <a:t>CUSTOMER </a:t>
              </a:r>
              <a:br>
                <a:rPr lang="es-PE" sz="900" i="0" dirty="0">
                  <a:solidFill>
                    <a:schemeClr val="tx1"/>
                  </a:solidFill>
                  <a:effectLst/>
                  <a:latin typeface="Calibri" panose="020F0502020204030204" pitchFamily="34" charset="0"/>
                  <a:cs typeface="Calibri" panose="020F0502020204030204" pitchFamily="34" charset="0"/>
                </a:rPr>
              </a:br>
              <a:r>
                <a:rPr lang="es-PE" sz="900" i="0" dirty="0">
                  <a:solidFill>
                    <a:schemeClr val="tx1"/>
                  </a:solidFill>
                  <a:effectLst/>
                  <a:latin typeface="Calibri" panose="020F0502020204030204" pitchFamily="34" charset="0"/>
                  <a:cs typeface="Calibri" panose="020F0502020204030204" pitchFamily="34" charset="0"/>
                </a:rPr>
                <a:t>WEB PORTAL</a:t>
              </a:r>
              <a:endParaRPr lang="es-ES_tradnl" sz="900" dirty="0">
                <a:solidFill>
                  <a:schemeClr val="tx1"/>
                </a:solidFill>
                <a:latin typeface="Calibri" panose="020F0502020204030204" pitchFamily="34" charset="0"/>
                <a:cs typeface="Calibri" panose="020F0502020204030204" pitchFamily="34" charset="0"/>
              </a:endParaRPr>
            </a:p>
          </p:txBody>
        </p:sp>
        <p:sp>
          <p:nvSpPr>
            <p:cNvPr id="35" name="Google Shape;91;p7">
              <a:extLst>
                <a:ext uri="{FF2B5EF4-FFF2-40B4-BE49-F238E27FC236}">
                  <a16:creationId xmlns:a16="http://schemas.microsoft.com/office/drawing/2014/main" id="{880DEB62-D997-614B-A46F-437A5A4CCC18}"/>
                </a:ext>
              </a:extLst>
            </p:cNvPr>
            <p:cNvSpPr/>
            <p:nvPr/>
          </p:nvSpPr>
          <p:spPr>
            <a:xfrm>
              <a:off x="6426439" y="3047391"/>
              <a:ext cx="693509" cy="40011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PE" sz="2600" b="1" u="none" strike="noStrike" cap="none" dirty="0">
                  <a:solidFill>
                    <a:schemeClr val="tx1"/>
                  </a:solidFill>
                  <a:latin typeface="Graphik Bold" panose="020B0503030202060203" pitchFamily="34" charset="77"/>
                  <a:ea typeface="Calibri"/>
                  <a:cs typeface="Calibri"/>
                  <a:sym typeface="Calibri"/>
                </a:rPr>
                <a:t>ERP</a:t>
              </a:r>
              <a:endParaRPr sz="2600" b="1" u="none" strike="noStrike" cap="none" dirty="0">
                <a:solidFill>
                  <a:schemeClr val="tx1"/>
                </a:solidFill>
                <a:latin typeface="Graphik Bold" panose="020B0503030202060203" pitchFamily="34" charset="77"/>
                <a:sym typeface="Arial"/>
              </a:endParaRPr>
            </a:p>
          </p:txBody>
        </p:sp>
        <p:sp>
          <p:nvSpPr>
            <p:cNvPr id="2" name="Elipse 1">
              <a:extLst>
                <a:ext uri="{FF2B5EF4-FFF2-40B4-BE49-F238E27FC236}">
                  <a16:creationId xmlns:a16="http://schemas.microsoft.com/office/drawing/2014/main" id="{279FB809-0FF3-7645-9937-B0401652CE17}"/>
                </a:ext>
              </a:extLst>
            </p:cNvPr>
            <p:cNvSpPr/>
            <p:nvPr/>
          </p:nvSpPr>
          <p:spPr>
            <a:xfrm>
              <a:off x="6476516" y="1741488"/>
              <a:ext cx="564187" cy="564187"/>
            </a:xfrm>
            <a:prstGeom prst="ellipse">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6" name="Imagen 35">
              <a:extLst>
                <a:ext uri="{FF2B5EF4-FFF2-40B4-BE49-F238E27FC236}">
                  <a16:creationId xmlns:a16="http://schemas.microsoft.com/office/drawing/2014/main" id="{B7ADC4B3-A33A-3E43-827D-10EF3A388EA9}"/>
                </a:ext>
              </a:extLst>
            </p:cNvPr>
            <p:cNvPicPr>
              <a:picLocks noChangeAspect="1"/>
            </p:cNvPicPr>
            <p:nvPr/>
          </p:nvPicPr>
          <p:blipFill>
            <a:blip r:embed="rId3"/>
            <a:stretch>
              <a:fillRect/>
            </a:stretch>
          </p:blipFill>
          <p:spPr>
            <a:xfrm>
              <a:off x="6586090" y="1877365"/>
              <a:ext cx="351246" cy="318419"/>
            </a:xfrm>
            <a:prstGeom prst="rect">
              <a:avLst/>
            </a:prstGeom>
          </p:spPr>
        </p:pic>
        <p:sp>
          <p:nvSpPr>
            <p:cNvPr id="37" name="Elipse 36">
              <a:extLst>
                <a:ext uri="{FF2B5EF4-FFF2-40B4-BE49-F238E27FC236}">
                  <a16:creationId xmlns:a16="http://schemas.microsoft.com/office/drawing/2014/main" id="{DFA3DB98-E7A4-1346-99DF-AFE4A3DE6086}"/>
                </a:ext>
              </a:extLst>
            </p:cNvPr>
            <p:cNvSpPr/>
            <p:nvPr/>
          </p:nvSpPr>
          <p:spPr>
            <a:xfrm>
              <a:off x="5538262" y="2170858"/>
              <a:ext cx="564187" cy="564187"/>
            </a:xfrm>
            <a:prstGeom prst="ellipse">
              <a:avLst/>
            </a:prstGeom>
            <a:solidFill>
              <a:srgbClr val="715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8" name="Imagen 37">
              <a:extLst>
                <a:ext uri="{FF2B5EF4-FFF2-40B4-BE49-F238E27FC236}">
                  <a16:creationId xmlns:a16="http://schemas.microsoft.com/office/drawing/2014/main" id="{45CB6FC3-023F-964C-B7FD-A22743FCF68A}"/>
                </a:ext>
              </a:extLst>
            </p:cNvPr>
            <p:cNvPicPr>
              <a:picLocks noChangeAspect="1"/>
            </p:cNvPicPr>
            <p:nvPr/>
          </p:nvPicPr>
          <p:blipFill>
            <a:blip r:embed="rId4"/>
            <a:stretch>
              <a:fillRect/>
            </a:stretch>
          </p:blipFill>
          <p:spPr>
            <a:xfrm>
              <a:off x="5652583" y="2305675"/>
              <a:ext cx="335544" cy="308581"/>
            </a:xfrm>
            <a:prstGeom prst="rect">
              <a:avLst/>
            </a:prstGeom>
          </p:spPr>
        </p:pic>
        <p:sp>
          <p:nvSpPr>
            <p:cNvPr id="39" name="Elipse 38">
              <a:extLst>
                <a:ext uri="{FF2B5EF4-FFF2-40B4-BE49-F238E27FC236}">
                  <a16:creationId xmlns:a16="http://schemas.microsoft.com/office/drawing/2014/main" id="{40EC4B6E-0422-B240-9738-CF20B5C5A605}"/>
                </a:ext>
              </a:extLst>
            </p:cNvPr>
            <p:cNvSpPr/>
            <p:nvPr/>
          </p:nvSpPr>
          <p:spPr>
            <a:xfrm>
              <a:off x="5088396" y="3058922"/>
              <a:ext cx="564187" cy="564187"/>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0" name="Imagen 39">
              <a:extLst>
                <a:ext uri="{FF2B5EF4-FFF2-40B4-BE49-F238E27FC236}">
                  <a16:creationId xmlns:a16="http://schemas.microsoft.com/office/drawing/2014/main" id="{464F52BF-B4DD-0C45-A6FD-C9E417801B7D}"/>
                </a:ext>
              </a:extLst>
            </p:cNvPr>
            <p:cNvPicPr>
              <a:picLocks noChangeAspect="1"/>
            </p:cNvPicPr>
            <p:nvPr/>
          </p:nvPicPr>
          <p:blipFill>
            <a:blip r:embed="rId5"/>
            <a:stretch>
              <a:fillRect/>
            </a:stretch>
          </p:blipFill>
          <p:spPr>
            <a:xfrm>
              <a:off x="5173599" y="3115962"/>
              <a:ext cx="380565" cy="380565"/>
            </a:xfrm>
            <a:prstGeom prst="rect">
              <a:avLst/>
            </a:prstGeom>
          </p:spPr>
        </p:pic>
        <p:sp>
          <p:nvSpPr>
            <p:cNvPr id="41" name="Elipse 40">
              <a:extLst>
                <a:ext uri="{FF2B5EF4-FFF2-40B4-BE49-F238E27FC236}">
                  <a16:creationId xmlns:a16="http://schemas.microsoft.com/office/drawing/2014/main" id="{4D71082A-E6C0-FB4D-9CF1-399690EB1893}"/>
                </a:ext>
              </a:extLst>
            </p:cNvPr>
            <p:cNvSpPr/>
            <p:nvPr/>
          </p:nvSpPr>
          <p:spPr>
            <a:xfrm>
              <a:off x="5550367" y="3904595"/>
              <a:ext cx="564187" cy="564187"/>
            </a:xfrm>
            <a:prstGeom prst="ellipse">
              <a:avLst/>
            </a:prstGeom>
            <a:solidFill>
              <a:srgbClr val="8FC5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2" name="Imagen 41">
              <a:extLst>
                <a:ext uri="{FF2B5EF4-FFF2-40B4-BE49-F238E27FC236}">
                  <a16:creationId xmlns:a16="http://schemas.microsoft.com/office/drawing/2014/main" id="{91356C5C-2B57-FE4D-8981-A097975A8E2F}"/>
                </a:ext>
              </a:extLst>
            </p:cNvPr>
            <p:cNvPicPr>
              <a:picLocks noChangeAspect="1"/>
            </p:cNvPicPr>
            <p:nvPr/>
          </p:nvPicPr>
          <p:blipFill>
            <a:blip r:embed="rId6"/>
            <a:stretch>
              <a:fillRect/>
            </a:stretch>
          </p:blipFill>
          <p:spPr>
            <a:xfrm>
              <a:off x="5637342" y="4020179"/>
              <a:ext cx="375435" cy="332860"/>
            </a:xfrm>
            <a:prstGeom prst="rect">
              <a:avLst/>
            </a:prstGeom>
          </p:spPr>
        </p:pic>
        <p:sp>
          <p:nvSpPr>
            <p:cNvPr id="43" name="Elipse 42">
              <a:extLst>
                <a:ext uri="{FF2B5EF4-FFF2-40B4-BE49-F238E27FC236}">
                  <a16:creationId xmlns:a16="http://schemas.microsoft.com/office/drawing/2014/main" id="{40BC0492-971D-944E-B54B-2972F5BFAB69}"/>
                </a:ext>
              </a:extLst>
            </p:cNvPr>
            <p:cNvSpPr/>
            <p:nvPr/>
          </p:nvSpPr>
          <p:spPr>
            <a:xfrm>
              <a:off x="6476515" y="4453235"/>
              <a:ext cx="564187" cy="564187"/>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4" name="Imagen 43">
              <a:extLst>
                <a:ext uri="{FF2B5EF4-FFF2-40B4-BE49-F238E27FC236}">
                  <a16:creationId xmlns:a16="http://schemas.microsoft.com/office/drawing/2014/main" id="{09C0F033-7A64-9649-B88F-B649C7EB944E}"/>
                </a:ext>
              </a:extLst>
            </p:cNvPr>
            <p:cNvPicPr>
              <a:picLocks noChangeAspect="1"/>
            </p:cNvPicPr>
            <p:nvPr/>
          </p:nvPicPr>
          <p:blipFill>
            <a:blip r:embed="rId7"/>
            <a:stretch>
              <a:fillRect/>
            </a:stretch>
          </p:blipFill>
          <p:spPr>
            <a:xfrm>
              <a:off x="6534862" y="4572570"/>
              <a:ext cx="446028" cy="362624"/>
            </a:xfrm>
            <a:prstGeom prst="rect">
              <a:avLst/>
            </a:prstGeom>
          </p:spPr>
        </p:pic>
        <p:sp>
          <p:nvSpPr>
            <p:cNvPr id="45" name="Elipse 44">
              <a:extLst>
                <a:ext uri="{FF2B5EF4-FFF2-40B4-BE49-F238E27FC236}">
                  <a16:creationId xmlns:a16="http://schemas.microsoft.com/office/drawing/2014/main" id="{7E28457E-B6A2-5A40-951F-143E8353ADEC}"/>
                </a:ext>
              </a:extLst>
            </p:cNvPr>
            <p:cNvSpPr/>
            <p:nvPr/>
          </p:nvSpPr>
          <p:spPr>
            <a:xfrm>
              <a:off x="7468231" y="3904515"/>
              <a:ext cx="564187" cy="564187"/>
            </a:xfrm>
            <a:prstGeom prst="ellipse">
              <a:avLst/>
            </a:prstGeom>
            <a:solidFill>
              <a:srgbClr val="FEC2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6" name="Imagen 45">
              <a:extLst>
                <a:ext uri="{FF2B5EF4-FFF2-40B4-BE49-F238E27FC236}">
                  <a16:creationId xmlns:a16="http://schemas.microsoft.com/office/drawing/2014/main" id="{9DA231F1-17A8-9B44-B065-472E878C8C69}"/>
                </a:ext>
              </a:extLst>
            </p:cNvPr>
            <p:cNvPicPr>
              <a:picLocks noChangeAspect="1"/>
            </p:cNvPicPr>
            <p:nvPr/>
          </p:nvPicPr>
          <p:blipFill>
            <a:blip r:embed="rId8"/>
            <a:stretch>
              <a:fillRect/>
            </a:stretch>
          </p:blipFill>
          <p:spPr>
            <a:xfrm>
              <a:off x="7560041" y="4003458"/>
              <a:ext cx="380565" cy="380565"/>
            </a:xfrm>
            <a:prstGeom prst="rect">
              <a:avLst/>
            </a:prstGeom>
          </p:spPr>
        </p:pic>
        <p:sp>
          <p:nvSpPr>
            <p:cNvPr id="47" name="Elipse 46">
              <a:extLst>
                <a:ext uri="{FF2B5EF4-FFF2-40B4-BE49-F238E27FC236}">
                  <a16:creationId xmlns:a16="http://schemas.microsoft.com/office/drawing/2014/main" id="{F7980CE2-D74E-274D-807A-142C23F2E5D7}"/>
                </a:ext>
              </a:extLst>
            </p:cNvPr>
            <p:cNvSpPr/>
            <p:nvPr/>
          </p:nvSpPr>
          <p:spPr>
            <a:xfrm>
              <a:off x="7929406" y="3046758"/>
              <a:ext cx="564187" cy="564187"/>
            </a:xfrm>
            <a:prstGeom prst="ellipse">
              <a:avLst/>
            </a:prstGeom>
            <a:solidFill>
              <a:srgbClr val="8087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8" name="Imagen 47">
              <a:extLst>
                <a:ext uri="{FF2B5EF4-FFF2-40B4-BE49-F238E27FC236}">
                  <a16:creationId xmlns:a16="http://schemas.microsoft.com/office/drawing/2014/main" id="{39D50BA8-AED1-C94E-84DF-E1231A8EBF8B}"/>
                </a:ext>
              </a:extLst>
            </p:cNvPr>
            <p:cNvPicPr>
              <a:picLocks noChangeAspect="1"/>
            </p:cNvPicPr>
            <p:nvPr/>
          </p:nvPicPr>
          <p:blipFill>
            <a:blip r:embed="rId9"/>
            <a:stretch>
              <a:fillRect/>
            </a:stretch>
          </p:blipFill>
          <p:spPr>
            <a:xfrm>
              <a:off x="8063478" y="3216731"/>
              <a:ext cx="296041" cy="278207"/>
            </a:xfrm>
            <a:prstGeom prst="rect">
              <a:avLst/>
            </a:prstGeom>
          </p:spPr>
        </p:pic>
        <p:sp>
          <p:nvSpPr>
            <p:cNvPr id="49" name="Flecha abajo 48">
              <a:extLst>
                <a:ext uri="{FF2B5EF4-FFF2-40B4-BE49-F238E27FC236}">
                  <a16:creationId xmlns:a16="http://schemas.microsoft.com/office/drawing/2014/main" id="{F18C10F6-D296-3142-BA53-4842E3AC9387}"/>
                </a:ext>
              </a:extLst>
            </p:cNvPr>
            <p:cNvSpPr/>
            <p:nvPr/>
          </p:nvSpPr>
          <p:spPr>
            <a:xfrm>
              <a:off x="8173695" y="3123913"/>
              <a:ext cx="81676" cy="164893"/>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0" name="Elipse 49">
              <a:extLst>
                <a:ext uri="{FF2B5EF4-FFF2-40B4-BE49-F238E27FC236}">
                  <a16:creationId xmlns:a16="http://schemas.microsoft.com/office/drawing/2014/main" id="{F9BC9F0D-BBC5-9E4A-B931-CEF7A2CF63F5}"/>
                </a:ext>
              </a:extLst>
            </p:cNvPr>
            <p:cNvSpPr/>
            <p:nvPr/>
          </p:nvSpPr>
          <p:spPr>
            <a:xfrm>
              <a:off x="7414770" y="2179082"/>
              <a:ext cx="564187" cy="564187"/>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51" name="Imagen 50">
              <a:extLst>
                <a:ext uri="{FF2B5EF4-FFF2-40B4-BE49-F238E27FC236}">
                  <a16:creationId xmlns:a16="http://schemas.microsoft.com/office/drawing/2014/main" id="{2B0B4F4B-F473-F046-AC54-224761E49B0E}"/>
                </a:ext>
              </a:extLst>
            </p:cNvPr>
            <p:cNvPicPr>
              <a:picLocks noChangeAspect="1"/>
            </p:cNvPicPr>
            <p:nvPr/>
          </p:nvPicPr>
          <p:blipFill>
            <a:blip r:embed="rId10"/>
            <a:stretch>
              <a:fillRect/>
            </a:stretch>
          </p:blipFill>
          <p:spPr>
            <a:xfrm>
              <a:off x="7500104" y="2354219"/>
              <a:ext cx="393518" cy="242517"/>
            </a:xfrm>
            <a:prstGeom prst="rect">
              <a:avLst/>
            </a:prstGeom>
          </p:spPr>
        </p:pic>
        <p:sp>
          <p:nvSpPr>
            <p:cNvPr id="52" name="CuadroTexto 51">
              <a:extLst>
                <a:ext uri="{FF2B5EF4-FFF2-40B4-BE49-F238E27FC236}">
                  <a16:creationId xmlns:a16="http://schemas.microsoft.com/office/drawing/2014/main" id="{2221D09A-BD5A-8C48-BC72-AD2583C8D3C6}"/>
                </a:ext>
              </a:extLst>
            </p:cNvPr>
            <p:cNvSpPr txBox="1"/>
            <p:nvPr/>
          </p:nvSpPr>
          <p:spPr>
            <a:xfrm>
              <a:off x="4865657" y="3683496"/>
              <a:ext cx="907531" cy="138499"/>
            </a:xfrm>
            <a:prstGeom prst="rect">
              <a:avLst/>
            </a:prstGeom>
            <a:noFill/>
          </p:spPr>
          <p:txBody>
            <a:bodyPr wrap="square" lIns="0" tIns="0" rIns="0" bIns="0">
              <a:spAutoFit/>
            </a:bodyPr>
            <a:lstStyle/>
            <a:p>
              <a:pPr algn="ctr"/>
              <a:r>
                <a:rPr lang="es-PE" sz="900" i="0" dirty="0">
                  <a:solidFill>
                    <a:schemeClr val="tx1"/>
                  </a:solidFill>
                  <a:effectLst/>
                  <a:latin typeface="Calibri" panose="020F0502020204030204" pitchFamily="34" charset="0"/>
                  <a:cs typeface="Calibri" panose="020F0502020204030204" pitchFamily="34" charset="0"/>
                </a:rPr>
                <a:t>MANUFACTURING</a:t>
              </a:r>
              <a:endParaRPr lang="es-ES_tradnl" sz="900" dirty="0">
                <a:solidFill>
                  <a:schemeClr val="tx1"/>
                </a:solidFill>
                <a:latin typeface="Calibri" panose="020F0502020204030204" pitchFamily="34" charset="0"/>
                <a:cs typeface="Calibri" panose="020F0502020204030204" pitchFamily="34" charset="0"/>
              </a:endParaRPr>
            </a:p>
          </p:txBody>
        </p:sp>
        <p:sp>
          <p:nvSpPr>
            <p:cNvPr id="53" name="CuadroTexto 52">
              <a:extLst>
                <a:ext uri="{FF2B5EF4-FFF2-40B4-BE49-F238E27FC236}">
                  <a16:creationId xmlns:a16="http://schemas.microsoft.com/office/drawing/2014/main" id="{451C296C-162D-334C-A873-6ABC3E32CA04}"/>
                </a:ext>
              </a:extLst>
            </p:cNvPr>
            <p:cNvSpPr txBox="1"/>
            <p:nvPr/>
          </p:nvSpPr>
          <p:spPr>
            <a:xfrm>
              <a:off x="5342736" y="4541254"/>
              <a:ext cx="907531" cy="138499"/>
            </a:xfrm>
            <a:prstGeom prst="rect">
              <a:avLst/>
            </a:prstGeom>
            <a:noFill/>
          </p:spPr>
          <p:txBody>
            <a:bodyPr wrap="square" lIns="0" tIns="0" rIns="0" bIns="0">
              <a:spAutoFit/>
            </a:bodyPr>
            <a:lstStyle/>
            <a:p>
              <a:pPr algn="ctr"/>
              <a:r>
                <a:rPr lang="es-PE" sz="900" i="0" dirty="0">
                  <a:solidFill>
                    <a:schemeClr val="tx1"/>
                  </a:solidFill>
                  <a:effectLst/>
                  <a:latin typeface="Calibri" panose="020F0502020204030204" pitchFamily="34" charset="0"/>
                  <a:cs typeface="Calibri" panose="020F0502020204030204" pitchFamily="34" charset="0"/>
                </a:rPr>
                <a:t>FINANCE</a:t>
              </a:r>
              <a:endParaRPr lang="es-ES_tradnl" sz="900" dirty="0">
                <a:solidFill>
                  <a:schemeClr val="tx1"/>
                </a:solidFill>
                <a:latin typeface="Calibri" panose="020F0502020204030204" pitchFamily="34" charset="0"/>
                <a:cs typeface="Calibri" panose="020F0502020204030204" pitchFamily="34" charset="0"/>
              </a:endParaRPr>
            </a:p>
          </p:txBody>
        </p:sp>
        <p:sp>
          <p:nvSpPr>
            <p:cNvPr id="54" name="CuadroTexto 53">
              <a:extLst>
                <a:ext uri="{FF2B5EF4-FFF2-40B4-BE49-F238E27FC236}">
                  <a16:creationId xmlns:a16="http://schemas.microsoft.com/office/drawing/2014/main" id="{F680394A-C2C0-5544-99E8-1D22615FE9BF}"/>
                </a:ext>
              </a:extLst>
            </p:cNvPr>
            <p:cNvSpPr txBox="1"/>
            <p:nvPr/>
          </p:nvSpPr>
          <p:spPr>
            <a:xfrm>
              <a:off x="6114554" y="3448286"/>
              <a:ext cx="1365780" cy="276999"/>
            </a:xfrm>
            <a:prstGeom prst="rect">
              <a:avLst/>
            </a:prstGeom>
            <a:noFill/>
          </p:spPr>
          <p:txBody>
            <a:bodyPr wrap="square" lIns="0" tIns="0" rIns="0" bIns="0">
              <a:spAutoFit/>
            </a:bodyPr>
            <a:lstStyle/>
            <a:p>
              <a:pPr algn="ctr"/>
              <a:r>
                <a:rPr lang="es-PE" sz="900" b="1" dirty="0">
                  <a:solidFill>
                    <a:schemeClr val="tx1"/>
                  </a:solidFill>
                  <a:effectLst/>
                  <a:latin typeface="Graphik Bold" panose="020B0503030202060203" pitchFamily="34" charset="77"/>
                  <a:cs typeface="Calibri" panose="020F0502020204030204" pitchFamily="34" charset="0"/>
                </a:rPr>
                <a:t>ENTERPRISE RESOURCE PLANNING</a:t>
              </a:r>
              <a:endParaRPr lang="es-ES_tradnl" sz="900" b="1" dirty="0">
                <a:solidFill>
                  <a:schemeClr val="tx1"/>
                </a:solidFill>
                <a:latin typeface="Graphik Bold" panose="020B0503030202060203" pitchFamily="34" charset="77"/>
                <a:cs typeface="Calibri" panose="020F0502020204030204" pitchFamily="34" charset="0"/>
              </a:endParaRPr>
            </a:p>
          </p:txBody>
        </p:sp>
        <p:sp>
          <p:nvSpPr>
            <p:cNvPr id="55" name="CuadroTexto 54">
              <a:extLst>
                <a:ext uri="{FF2B5EF4-FFF2-40B4-BE49-F238E27FC236}">
                  <a16:creationId xmlns:a16="http://schemas.microsoft.com/office/drawing/2014/main" id="{B3CA6B5E-2FDF-764A-AEDE-8D82869048AC}"/>
                </a:ext>
              </a:extLst>
            </p:cNvPr>
            <p:cNvSpPr txBox="1"/>
            <p:nvPr/>
          </p:nvSpPr>
          <p:spPr>
            <a:xfrm>
              <a:off x="7167530" y="4533302"/>
              <a:ext cx="1165585" cy="138499"/>
            </a:xfrm>
            <a:prstGeom prst="rect">
              <a:avLst/>
            </a:prstGeom>
            <a:noFill/>
          </p:spPr>
          <p:txBody>
            <a:bodyPr wrap="square" lIns="0" tIns="0" rIns="0" bIns="0">
              <a:spAutoFit/>
            </a:bodyPr>
            <a:lstStyle/>
            <a:p>
              <a:pPr algn="ctr"/>
              <a:r>
                <a:rPr lang="es-PE" sz="900" i="0" dirty="0">
                  <a:solidFill>
                    <a:schemeClr val="tx1"/>
                  </a:solidFill>
                  <a:effectLst/>
                  <a:latin typeface="Calibri" panose="020F0502020204030204" pitchFamily="34" charset="0"/>
                  <a:cs typeface="Calibri" panose="020F0502020204030204" pitchFamily="34" charset="0"/>
                </a:rPr>
                <a:t>TIME &amp; PROJECTS</a:t>
              </a:r>
              <a:endParaRPr lang="es-ES_tradnl" sz="900" dirty="0">
                <a:solidFill>
                  <a:schemeClr val="tx1"/>
                </a:solidFill>
                <a:latin typeface="Calibri" panose="020F0502020204030204" pitchFamily="34" charset="0"/>
                <a:cs typeface="Calibri" panose="020F0502020204030204" pitchFamily="34" charset="0"/>
              </a:endParaRPr>
            </a:p>
          </p:txBody>
        </p:sp>
        <p:sp>
          <p:nvSpPr>
            <p:cNvPr id="56" name="CuadroTexto 55">
              <a:extLst>
                <a:ext uri="{FF2B5EF4-FFF2-40B4-BE49-F238E27FC236}">
                  <a16:creationId xmlns:a16="http://schemas.microsoft.com/office/drawing/2014/main" id="{810372DF-9F57-B846-801B-9D7467AABA3E}"/>
                </a:ext>
              </a:extLst>
            </p:cNvPr>
            <p:cNvSpPr txBox="1"/>
            <p:nvPr/>
          </p:nvSpPr>
          <p:spPr>
            <a:xfrm>
              <a:off x="7636657" y="3691448"/>
              <a:ext cx="1165585" cy="138499"/>
            </a:xfrm>
            <a:prstGeom prst="rect">
              <a:avLst/>
            </a:prstGeom>
            <a:noFill/>
          </p:spPr>
          <p:txBody>
            <a:bodyPr wrap="square" lIns="0" tIns="0" rIns="0" bIns="0">
              <a:spAutoFit/>
            </a:bodyPr>
            <a:lstStyle/>
            <a:p>
              <a:pPr algn="ctr"/>
              <a:r>
                <a:rPr lang="es-PE" sz="900" i="0" dirty="0">
                  <a:solidFill>
                    <a:schemeClr val="tx1"/>
                  </a:solidFill>
                  <a:effectLst/>
                  <a:latin typeface="Calibri" panose="020F0502020204030204" pitchFamily="34" charset="0"/>
                  <a:cs typeface="Calibri" panose="020F0502020204030204" pitchFamily="34" charset="0"/>
                </a:rPr>
                <a:t>DISTRIBUTION</a:t>
              </a:r>
              <a:endParaRPr lang="es-ES_tradnl" sz="900" dirty="0">
                <a:solidFill>
                  <a:schemeClr val="tx1"/>
                </a:solidFill>
                <a:latin typeface="Calibri" panose="020F0502020204030204" pitchFamily="34" charset="0"/>
                <a:cs typeface="Calibri" panose="020F0502020204030204" pitchFamily="34" charset="0"/>
              </a:endParaRPr>
            </a:p>
          </p:txBody>
        </p:sp>
        <p:sp>
          <p:nvSpPr>
            <p:cNvPr id="57" name="CuadroTexto 56">
              <a:extLst>
                <a:ext uri="{FF2B5EF4-FFF2-40B4-BE49-F238E27FC236}">
                  <a16:creationId xmlns:a16="http://schemas.microsoft.com/office/drawing/2014/main" id="{4AE4D781-E1AF-C543-B0AB-E4C8278E1A31}"/>
                </a:ext>
              </a:extLst>
            </p:cNvPr>
            <p:cNvSpPr txBox="1"/>
            <p:nvPr/>
          </p:nvSpPr>
          <p:spPr>
            <a:xfrm>
              <a:off x="7143677" y="2823772"/>
              <a:ext cx="1165585" cy="121150"/>
            </a:xfrm>
            <a:prstGeom prst="rect">
              <a:avLst/>
            </a:prstGeom>
            <a:noFill/>
          </p:spPr>
          <p:txBody>
            <a:bodyPr wrap="square" lIns="0" tIns="0" rIns="0" bIns="0">
              <a:spAutoFit/>
            </a:bodyPr>
            <a:lstStyle/>
            <a:p>
              <a:pPr algn="ctr"/>
              <a:r>
                <a:rPr lang="es-PE" sz="900" i="0" dirty="0">
                  <a:solidFill>
                    <a:schemeClr val="tx1"/>
                  </a:solidFill>
                  <a:effectLst/>
                  <a:latin typeface="Calibri" panose="020F0502020204030204" pitchFamily="34" charset="0"/>
                  <a:cs typeface="Calibri" panose="020F0502020204030204" pitchFamily="34" charset="0"/>
                </a:rPr>
                <a:t>CRM &amp; SALES</a:t>
              </a:r>
              <a:endParaRPr lang="es-ES_tradnl" sz="900" dirty="0">
                <a:solidFill>
                  <a:schemeClr val="tx1"/>
                </a:solidFill>
                <a:latin typeface="Calibri" panose="020F0502020204030204" pitchFamily="34" charset="0"/>
                <a:cs typeface="Calibri" panose="020F0502020204030204" pitchFamily="34" charset="0"/>
              </a:endParaRPr>
            </a:p>
          </p:txBody>
        </p:sp>
        <p:cxnSp>
          <p:nvCxnSpPr>
            <p:cNvPr id="59" name="Conector recto de flecha 58">
              <a:extLst>
                <a:ext uri="{FF2B5EF4-FFF2-40B4-BE49-F238E27FC236}">
                  <a16:creationId xmlns:a16="http://schemas.microsoft.com/office/drawing/2014/main" id="{E081538B-CCC1-A14D-B7CD-76D13E83C43F}"/>
                </a:ext>
              </a:extLst>
            </p:cNvPr>
            <p:cNvCxnSpPr>
              <a:cxnSpLocks/>
            </p:cNvCxnSpPr>
            <p:nvPr/>
          </p:nvCxnSpPr>
          <p:spPr>
            <a:xfrm>
              <a:off x="6012777" y="2703917"/>
              <a:ext cx="350845" cy="310902"/>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Conector recto de flecha 60">
              <a:extLst>
                <a:ext uri="{FF2B5EF4-FFF2-40B4-BE49-F238E27FC236}">
                  <a16:creationId xmlns:a16="http://schemas.microsoft.com/office/drawing/2014/main" id="{FA14342B-2B3A-3D49-81A2-565FA4402688}"/>
                </a:ext>
              </a:extLst>
            </p:cNvPr>
            <p:cNvCxnSpPr>
              <a:cxnSpLocks/>
            </p:cNvCxnSpPr>
            <p:nvPr/>
          </p:nvCxnSpPr>
          <p:spPr>
            <a:xfrm>
              <a:off x="5749738" y="3348356"/>
              <a:ext cx="526078" cy="0"/>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onector recto de flecha 62">
              <a:extLst>
                <a:ext uri="{FF2B5EF4-FFF2-40B4-BE49-F238E27FC236}">
                  <a16:creationId xmlns:a16="http://schemas.microsoft.com/office/drawing/2014/main" id="{F15FD69B-5EC4-3848-BDD5-C2DC2B8E330B}"/>
                </a:ext>
              </a:extLst>
            </p:cNvPr>
            <p:cNvCxnSpPr>
              <a:cxnSpLocks/>
            </p:cNvCxnSpPr>
            <p:nvPr/>
          </p:nvCxnSpPr>
          <p:spPr>
            <a:xfrm flipV="1">
              <a:off x="6107923" y="3774556"/>
              <a:ext cx="255699" cy="211185"/>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ector recto de flecha 66">
              <a:extLst>
                <a:ext uri="{FF2B5EF4-FFF2-40B4-BE49-F238E27FC236}">
                  <a16:creationId xmlns:a16="http://schemas.microsoft.com/office/drawing/2014/main" id="{4E049521-2806-1640-B681-B32383422AD9}"/>
                </a:ext>
              </a:extLst>
            </p:cNvPr>
            <p:cNvCxnSpPr>
              <a:cxnSpLocks/>
            </p:cNvCxnSpPr>
            <p:nvPr/>
          </p:nvCxnSpPr>
          <p:spPr>
            <a:xfrm flipV="1">
              <a:off x="6758608" y="3880148"/>
              <a:ext cx="0" cy="503875"/>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Conector recto de flecha 69">
              <a:extLst>
                <a:ext uri="{FF2B5EF4-FFF2-40B4-BE49-F238E27FC236}">
                  <a16:creationId xmlns:a16="http://schemas.microsoft.com/office/drawing/2014/main" id="{E32D8101-5DB9-C240-91F6-B110A94E893F}"/>
                </a:ext>
              </a:extLst>
            </p:cNvPr>
            <p:cNvCxnSpPr>
              <a:cxnSpLocks/>
            </p:cNvCxnSpPr>
            <p:nvPr/>
          </p:nvCxnSpPr>
          <p:spPr>
            <a:xfrm flipH="1" flipV="1">
              <a:off x="7167530" y="3774556"/>
              <a:ext cx="312875" cy="173115"/>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Conector recto de flecha 72">
              <a:extLst>
                <a:ext uri="{FF2B5EF4-FFF2-40B4-BE49-F238E27FC236}">
                  <a16:creationId xmlns:a16="http://schemas.microsoft.com/office/drawing/2014/main" id="{2B8EAAF1-EA7D-7C4B-BC26-8B75D99BA023}"/>
                </a:ext>
              </a:extLst>
            </p:cNvPr>
            <p:cNvCxnSpPr>
              <a:cxnSpLocks/>
            </p:cNvCxnSpPr>
            <p:nvPr/>
          </p:nvCxnSpPr>
          <p:spPr>
            <a:xfrm flipH="1">
              <a:off x="7212374" y="3328851"/>
              <a:ext cx="577592" cy="0"/>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ector recto de flecha 74">
              <a:extLst>
                <a:ext uri="{FF2B5EF4-FFF2-40B4-BE49-F238E27FC236}">
                  <a16:creationId xmlns:a16="http://schemas.microsoft.com/office/drawing/2014/main" id="{9086F940-252A-9D4A-9CB6-A32B75ABAE7B}"/>
                </a:ext>
              </a:extLst>
            </p:cNvPr>
            <p:cNvCxnSpPr>
              <a:cxnSpLocks/>
            </p:cNvCxnSpPr>
            <p:nvPr/>
          </p:nvCxnSpPr>
          <p:spPr>
            <a:xfrm flipH="1">
              <a:off x="6986103" y="2670675"/>
              <a:ext cx="428667" cy="340836"/>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Conector recto de flecha 77">
              <a:extLst>
                <a:ext uri="{FF2B5EF4-FFF2-40B4-BE49-F238E27FC236}">
                  <a16:creationId xmlns:a16="http://schemas.microsoft.com/office/drawing/2014/main" id="{76C915CE-1D5A-9341-B759-576D6DC66641}"/>
                </a:ext>
              </a:extLst>
            </p:cNvPr>
            <p:cNvCxnSpPr>
              <a:cxnSpLocks/>
            </p:cNvCxnSpPr>
            <p:nvPr/>
          </p:nvCxnSpPr>
          <p:spPr>
            <a:xfrm>
              <a:off x="6747881" y="2631643"/>
              <a:ext cx="1420" cy="437112"/>
            </a:xfrm>
            <a:prstGeom prst="straightConnector1">
              <a:avLst/>
            </a:prstGeom>
            <a:ln w="1905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CuadroTexto 59">
              <a:extLst>
                <a:ext uri="{FF2B5EF4-FFF2-40B4-BE49-F238E27FC236}">
                  <a16:creationId xmlns:a16="http://schemas.microsoft.com/office/drawing/2014/main" id="{350979EA-BAFC-104D-93D2-C4E0A72909B2}"/>
                </a:ext>
              </a:extLst>
            </p:cNvPr>
            <p:cNvSpPr txBox="1"/>
            <p:nvPr/>
          </p:nvSpPr>
          <p:spPr>
            <a:xfrm>
              <a:off x="5125497" y="2823772"/>
              <a:ext cx="1165585" cy="121150"/>
            </a:xfrm>
            <a:prstGeom prst="rect">
              <a:avLst/>
            </a:prstGeom>
            <a:noFill/>
          </p:spPr>
          <p:txBody>
            <a:bodyPr wrap="square" lIns="0" tIns="0" rIns="0" bIns="0">
              <a:spAutoFit/>
            </a:bodyPr>
            <a:lstStyle/>
            <a:p>
              <a:pPr algn="ctr"/>
              <a:r>
                <a:rPr lang="es-PE" sz="900" i="0" dirty="0">
                  <a:solidFill>
                    <a:schemeClr val="tx1"/>
                  </a:solidFill>
                  <a:effectLst/>
                  <a:latin typeface="Calibri" panose="020F0502020204030204" pitchFamily="34" charset="0"/>
                  <a:cs typeface="Calibri" panose="020F0502020204030204" pitchFamily="34" charset="0"/>
                </a:rPr>
                <a:t>PURCHASING</a:t>
              </a:r>
              <a:endParaRPr lang="es-ES_tradnl" sz="9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0721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2" y="912813"/>
            <a:ext cx="8164346" cy="815608"/>
          </a:xfrm>
          <a:prstGeom prst="rect">
            <a:avLst/>
          </a:prstGeom>
        </p:spPr>
        <p:txBody>
          <a:bodyPr vert="horz" wrap="square" lIns="0" tIns="0" rIns="0" bIns="0" rtlCol="0">
            <a:spAutoFit/>
          </a:bodyPr>
          <a:lstStyle/>
          <a:p>
            <a:pPr>
              <a:spcAft>
                <a:spcPts val="600"/>
              </a:spcAft>
            </a:pPr>
            <a:r>
              <a:rPr lang="es-PE" sz="1600" b="1" dirty="0"/>
              <a:t>WMS (WAREHOUSE MANAGEMENT SYSTEM)</a:t>
            </a:r>
          </a:p>
          <a:p>
            <a:r>
              <a:rPr lang="es-PE" sz="1600" dirty="0"/>
              <a:t>Es un </a:t>
            </a:r>
            <a:r>
              <a:rPr lang="es-PE" sz="1600" i="1" dirty="0"/>
              <a:t>software</a:t>
            </a:r>
            <a:r>
              <a:rPr lang="es-PE" sz="1600" dirty="0"/>
              <a:t> que da soporte a las operaciones diarias de un almacén, facilita la gestión centralizada de tareas, seguimiento de los niveles de inventario y ubicación de existencias.</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AD3C77F3-DD41-C148-8017-F5511F4D0BB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EQUIPOS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0" name="Grupo 9">
            <a:extLst>
              <a:ext uri="{FF2B5EF4-FFF2-40B4-BE49-F238E27FC236}">
                <a16:creationId xmlns:a16="http://schemas.microsoft.com/office/drawing/2014/main" id="{41EA302A-2DD1-BB4F-BE18-5521EB9AA603}"/>
              </a:ext>
            </a:extLst>
          </p:cNvPr>
          <p:cNvGrpSpPr/>
          <p:nvPr/>
        </p:nvGrpSpPr>
        <p:grpSpPr>
          <a:xfrm>
            <a:off x="503238" y="2126503"/>
            <a:ext cx="8172450" cy="2114491"/>
            <a:chOff x="503238" y="2729272"/>
            <a:chExt cx="8640762" cy="2235659"/>
          </a:xfrm>
        </p:grpSpPr>
        <p:pic>
          <p:nvPicPr>
            <p:cNvPr id="7" name="Imagen 6">
              <a:extLst>
                <a:ext uri="{FF2B5EF4-FFF2-40B4-BE49-F238E27FC236}">
                  <a16:creationId xmlns:a16="http://schemas.microsoft.com/office/drawing/2014/main" id="{892F2A01-0A83-F841-BA19-760605F9FD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87122" y="2729272"/>
              <a:ext cx="4056878" cy="2234401"/>
            </a:xfrm>
            <a:prstGeom prst="rect">
              <a:avLst/>
            </a:prstGeom>
          </p:spPr>
        </p:pic>
        <p:pic>
          <p:nvPicPr>
            <p:cNvPr id="9" name="Imagen 8">
              <a:extLst>
                <a:ext uri="{FF2B5EF4-FFF2-40B4-BE49-F238E27FC236}">
                  <a16:creationId xmlns:a16="http://schemas.microsoft.com/office/drawing/2014/main" id="{75B6B00A-16A3-4449-8E42-595D4451C3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238" y="2730530"/>
              <a:ext cx="4490182" cy="2234401"/>
            </a:xfrm>
            <a:prstGeom prst="rect">
              <a:avLst/>
            </a:prstGeom>
          </p:spPr>
        </p:pic>
      </p:grpSp>
    </p:spTree>
    <p:extLst>
      <p:ext uri="{BB962C8B-B14F-4D97-AF65-F5344CB8AC3E}">
        <p14:creationId xmlns:p14="http://schemas.microsoft.com/office/powerpoint/2010/main" val="20500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CAC0BD2-AF5E-AF41-A9D1-DEC988D3928C}"/>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D75327AB-9ED1-5A45-975F-4091DDB0269E}"/>
              </a:ext>
            </a:extLst>
          </p:cNvPr>
          <p:cNvSpPr txBox="1"/>
          <p:nvPr/>
        </p:nvSpPr>
        <p:spPr>
          <a:xfrm>
            <a:off x="1008063" y="3169972"/>
            <a:ext cx="5993558" cy="997196"/>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charset="0"/>
                <a:ea typeface="Graphik Regular" charset="0"/>
                <a:cs typeface="Graphik Regular" charset="0"/>
              </a:rPr>
              <a:t>DISEÑO DE UN</a:t>
            </a:r>
            <a:br>
              <a:rPr lang="es-PE" sz="2400" dirty="0">
                <a:solidFill>
                  <a:schemeClr val="bg1"/>
                </a:solidFill>
                <a:latin typeface="Graphik Regular" charset="0"/>
              </a:rPr>
            </a:br>
            <a:r>
              <a:rPr lang="es-PE" sz="2400" b="1" i="1" dirty="0">
                <a:solidFill>
                  <a:schemeClr val="bg1"/>
                </a:solidFill>
                <a:latin typeface="Graphik Bold" charset="0"/>
              </a:rPr>
              <a:t>LAYOUT</a:t>
            </a:r>
            <a:r>
              <a:rPr lang="es-PE" sz="2400" b="1" dirty="0">
                <a:solidFill>
                  <a:schemeClr val="bg1"/>
                </a:solidFill>
                <a:latin typeface="Graphik Bold" charset="0"/>
              </a:rPr>
              <a:t> DE ALMACENES</a:t>
            </a:r>
            <a:br>
              <a:rPr lang="es-PE" sz="2400" dirty="0">
                <a:solidFill>
                  <a:schemeClr val="bg1"/>
                </a:solidFill>
                <a:latin typeface="Graphik Regular" charset="0"/>
              </a:rPr>
            </a:br>
            <a:r>
              <a:rPr lang="es-PE" sz="2400" b="1" dirty="0">
                <a:solidFill>
                  <a:schemeClr val="bg1"/>
                </a:solidFill>
                <a:latin typeface="Graphik Bold" charset="0"/>
                <a:ea typeface="Graphik Bold" charset="0"/>
                <a:cs typeface="Graphik Bold" charset="0"/>
              </a:rPr>
              <a:t>CON LOCACIONES</a:t>
            </a:r>
          </a:p>
        </p:txBody>
      </p:sp>
      <p:pic>
        <p:nvPicPr>
          <p:cNvPr id="8" name="Imagen 7">
            <a:extLst>
              <a:ext uri="{FF2B5EF4-FFF2-40B4-BE49-F238E27FC236}">
                <a16:creationId xmlns:a16="http://schemas.microsoft.com/office/drawing/2014/main" id="{57038ED5-844B-0243-ACED-339E92167B62}"/>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368983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6" cy="355481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i="1" spc="-10" dirty="0">
                <a:solidFill>
                  <a:srgbClr val="262626"/>
                </a:solidFill>
                <a:cs typeface="Source Sans Pro"/>
              </a:rPr>
              <a:t>LAYOUT</a:t>
            </a:r>
            <a:r>
              <a:rPr lang="es-ES" sz="1600" b="1" spc="-10" dirty="0">
                <a:solidFill>
                  <a:srgbClr val="262626"/>
                </a:solidFill>
                <a:cs typeface="Source Sans Pro"/>
              </a:rPr>
              <a:t> DE UN ALMACÉN</a:t>
            </a:r>
            <a:endParaRPr lang="es-PE" sz="1600" b="1"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400" spc="-10" dirty="0">
                <a:solidFill>
                  <a:srgbClr val="262626"/>
                </a:solidFill>
                <a:cs typeface="Source Sans Pro"/>
              </a:rPr>
              <a:t>Es el diseño o la distribución del almacén. Para conseguir un almacenamiento eficiente y en el cual se aproveche al máximo el espacio disponible es necesario estudiar primero el diseño de la instalación y plasmar sobre el mapa las diferentes zonas básicas con las que cuenta: carga y descarga, recepción, almacenaje, preparación de pedidos </a:t>
            </a:r>
            <a:br>
              <a:rPr lang="es-ES" sz="1400" spc="-10" dirty="0">
                <a:solidFill>
                  <a:srgbClr val="262626"/>
                </a:solidFill>
                <a:cs typeface="Source Sans Pro"/>
              </a:rPr>
            </a:br>
            <a:r>
              <a:rPr lang="es-ES" sz="1400" spc="-10" dirty="0">
                <a:solidFill>
                  <a:srgbClr val="262626"/>
                </a:solidFill>
                <a:cs typeface="Source Sans Pro"/>
              </a:rPr>
              <a:t>y expedición. </a:t>
            </a:r>
          </a:p>
          <a:p>
            <a:pPr marL="182563" indent="-171450">
              <a:buSzPct val="100000"/>
              <a:buFont typeface="Arial" panose="020B0604020202020204" pitchFamily="34" charset="0"/>
              <a:buChar char="•"/>
              <a:tabLst>
                <a:tab pos="120650" algn="l"/>
              </a:tabLst>
            </a:pPr>
            <a:endParaRPr lang="es-ES" sz="14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400" spc="-10" dirty="0">
                <a:solidFill>
                  <a:srgbClr val="262626"/>
                </a:solidFill>
                <a:cs typeface="Source Sans Pro"/>
              </a:rPr>
              <a:t>Antes de decidir por las locaciones o posiciones de almacenamiento es importante conocer las zonas que requiere el almacén. Hay cinco zonas que deben aparecer obligatoriamente en la distribución de un almacén para su correcto funcionamiento. Estos espacios básicos son los siguientes:</a:t>
            </a:r>
          </a:p>
        </p:txBody>
      </p:sp>
      <p:sp>
        <p:nvSpPr>
          <p:cNvPr id="6" name="Rectangle 5">
            <a:extLst>
              <a:ext uri="{FF2B5EF4-FFF2-40B4-BE49-F238E27FC236}">
                <a16:creationId xmlns:a16="http://schemas.microsoft.com/office/drawing/2014/main" id="{2E943EEC-EE50-3241-8814-0D2CE26C9AC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DISEÑO DEL </a:t>
            </a:r>
            <a:r>
              <a:rPr lang="en-US" sz="1000" i="1" dirty="0">
                <a:solidFill>
                  <a:schemeClr val="bg1">
                    <a:lumMod val="65000"/>
                  </a:schemeClr>
                </a:solidFill>
                <a:latin typeface="Calibri" panose="020F0502020204030204" pitchFamily="34" charset="0"/>
                <a:cs typeface="Calibri" panose="020F0502020204030204" pitchFamily="34" charset="0"/>
              </a:rPr>
              <a:t>LAYOUT</a:t>
            </a:r>
            <a:r>
              <a:rPr lang="en-US" sz="1000" dirty="0">
                <a:solidFill>
                  <a:schemeClr val="bg1">
                    <a:lumMod val="65000"/>
                  </a:schemeClr>
                </a:solidFill>
                <a:latin typeface="Calibri" panose="020F0502020204030204" pitchFamily="34" charset="0"/>
                <a:cs typeface="Calibri" panose="020F0502020204030204" pitchFamily="34" charset="0"/>
              </a:rPr>
              <a:t> DE UN ALMACÉN CON LOCACIONES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87181B6F-139E-944D-BF1D-EF618F2C2084}"/>
              </a:ext>
            </a:extLst>
          </p:cNvPr>
          <p:cNvSpPr/>
          <p:nvPr/>
        </p:nvSpPr>
        <p:spPr>
          <a:xfrm>
            <a:off x="5407294" y="1102418"/>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Carga y descarga.</a:t>
            </a:r>
          </a:p>
        </p:txBody>
      </p:sp>
      <p:sp>
        <p:nvSpPr>
          <p:cNvPr id="9" name="Rectángulo 8">
            <a:extLst>
              <a:ext uri="{FF2B5EF4-FFF2-40B4-BE49-F238E27FC236}">
                <a16:creationId xmlns:a16="http://schemas.microsoft.com/office/drawing/2014/main" id="{272E089A-2080-CA4A-AF9C-6D4B227DC7B0}"/>
              </a:ext>
            </a:extLst>
          </p:cNvPr>
          <p:cNvSpPr/>
          <p:nvPr/>
        </p:nvSpPr>
        <p:spPr>
          <a:xfrm>
            <a:off x="4632818" y="103436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10" name="Conector recto 9">
            <a:extLst>
              <a:ext uri="{FF2B5EF4-FFF2-40B4-BE49-F238E27FC236}">
                <a16:creationId xmlns:a16="http://schemas.microsoft.com/office/drawing/2014/main" id="{1824019A-11E1-C44D-884E-8E5B1D26699B}"/>
              </a:ext>
            </a:extLst>
          </p:cNvPr>
          <p:cNvCxnSpPr>
            <a:cxnSpLocks/>
            <a:endCxn id="32" idx="4"/>
          </p:cNvCxnSpPr>
          <p:nvPr/>
        </p:nvCxnSpPr>
        <p:spPr>
          <a:xfrm>
            <a:off x="5188843" y="1160285"/>
            <a:ext cx="0" cy="1832586"/>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B28B0585-17F8-6447-9946-A54DF88E92B1}"/>
              </a:ext>
            </a:extLst>
          </p:cNvPr>
          <p:cNvSpPr/>
          <p:nvPr/>
        </p:nvSpPr>
        <p:spPr>
          <a:xfrm>
            <a:off x="4632818" y="146601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12" name="Rectángulo 11">
            <a:extLst>
              <a:ext uri="{FF2B5EF4-FFF2-40B4-BE49-F238E27FC236}">
                <a16:creationId xmlns:a16="http://schemas.microsoft.com/office/drawing/2014/main" id="{D96CACFD-6F2F-094A-8DA2-9AB8C7BC955A}"/>
              </a:ext>
            </a:extLst>
          </p:cNvPr>
          <p:cNvSpPr/>
          <p:nvPr/>
        </p:nvSpPr>
        <p:spPr>
          <a:xfrm>
            <a:off x="4632818" y="1893741"/>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13" name="Rectángulo 12">
            <a:extLst>
              <a:ext uri="{FF2B5EF4-FFF2-40B4-BE49-F238E27FC236}">
                <a16:creationId xmlns:a16="http://schemas.microsoft.com/office/drawing/2014/main" id="{0A644C65-D596-9249-8941-078CE590ECF4}"/>
              </a:ext>
            </a:extLst>
          </p:cNvPr>
          <p:cNvSpPr/>
          <p:nvPr/>
        </p:nvSpPr>
        <p:spPr>
          <a:xfrm>
            <a:off x="5407294" y="1506859"/>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Zona de recepción.</a:t>
            </a:r>
          </a:p>
        </p:txBody>
      </p:sp>
      <p:sp>
        <p:nvSpPr>
          <p:cNvPr id="14" name="Rectángulo 13">
            <a:extLst>
              <a:ext uri="{FF2B5EF4-FFF2-40B4-BE49-F238E27FC236}">
                <a16:creationId xmlns:a16="http://schemas.microsoft.com/office/drawing/2014/main" id="{1BF1317A-C550-364B-8912-D037A1523AE9}"/>
              </a:ext>
            </a:extLst>
          </p:cNvPr>
          <p:cNvSpPr/>
          <p:nvPr/>
        </p:nvSpPr>
        <p:spPr>
          <a:xfrm>
            <a:off x="5407294" y="1944691"/>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Zona de almacenaje.</a:t>
            </a:r>
          </a:p>
        </p:txBody>
      </p:sp>
      <p:grpSp>
        <p:nvGrpSpPr>
          <p:cNvPr id="15" name="Agrupar 29">
            <a:extLst>
              <a:ext uri="{FF2B5EF4-FFF2-40B4-BE49-F238E27FC236}">
                <a16:creationId xmlns:a16="http://schemas.microsoft.com/office/drawing/2014/main" id="{E755D79D-3EFA-E646-8DA8-41FCD5773F55}"/>
              </a:ext>
            </a:extLst>
          </p:cNvPr>
          <p:cNvGrpSpPr/>
          <p:nvPr/>
        </p:nvGrpSpPr>
        <p:grpSpPr>
          <a:xfrm>
            <a:off x="5118447" y="1138408"/>
            <a:ext cx="140792" cy="140258"/>
            <a:chOff x="3427964" y="2244682"/>
            <a:chExt cx="225891" cy="225034"/>
          </a:xfrm>
        </p:grpSpPr>
        <p:sp>
          <p:nvSpPr>
            <p:cNvPr id="16" name="Elipse 15">
              <a:extLst>
                <a:ext uri="{FF2B5EF4-FFF2-40B4-BE49-F238E27FC236}">
                  <a16:creationId xmlns:a16="http://schemas.microsoft.com/office/drawing/2014/main" id="{BB905962-DBCA-974E-8AEC-385265DCAD0E}"/>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Elipse 16">
              <a:extLst>
                <a:ext uri="{FF2B5EF4-FFF2-40B4-BE49-F238E27FC236}">
                  <a16:creationId xmlns:a16="http://schemas.microsoft.com/office/drawing/2014/main" id="{24EADD6A-0AF2-EA47-9494-E26A39658AD3}"/>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8" name="Rectángulo 17">
            <a:extLst>
              <a:ext uri="{FF2B5EF4-FFF2-40B4-BE49-F238E27FC236}">
                <a16:creationId xmlns:a16="http://schemas.microsoft.com/office/drawing/2014/main" id="{BFE33498-7C15-F44C-B169-F745B481B018}"/>
              </a:ext>
            </a:extLst>
          </p:cNvPr>
          <p:cNvSpPr/>
          <p:nvPr/>
        </p:nvSpPr>
        <p:spPr>
          <a:xfrm>
            <a:off x="5407294" y="2365893"/>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Zona de preparación de pedidos – </a:t>
            </a:r>
            <a:r>
              <a:rPr lang="es-ES" sz="1400" i="1" spc="-10" dirty="0" err="1">
                <a:solidFill>
                  <a:srgbClr val="262626"/>
                </a:solidFill>
                <a:cs typeface="Source Sans Pro"/>
              </a:rPr>
              <a:t>Picking</a:t>
            </a:r>
            <a:r>
              <a:rPr lang="es-ES" sz="1400" i="1" spc="-10" dirty="0">
                <a:solidFill>
                  <a:srgbClr val="262626"/>
                </a:solidFill>
                <a:cs typeface="Source Sans Pro"/>
              </a:rPr>
              <a:t>.</a:t>
            </a:r>
          </a:p>
        </p:txBody>
      </p:sp>
      <p:sp>
        <p:nvSpPr>
          <p:cNvPr id="19" name="Rectángulo 18">
            <a:extLst>
              <a:ext uri="{FF2B5EF4-FFF2-40B4-BE49-F238E27FC236}">
                <a16:creationId xmlns:a16="http://schemas.microsoft.com/office/drawing/2014/main" id="{6E5998D2-DBD3-5546-83CD-20BCCB0F7E88}"/>
              </a:ext>
            </a:extLst>
          </p:cNvPr>
          <p:cNvSpPr/>
          <p:nvPr/>
        </p:nvSpPr>
        <p:spPr>
          <a:xfrm>
            <a:off x="5407294" y="2813620"/>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Zona de control.</a:t>
            </a:r>
            <a:endParaRPr lang="es-PE" sz="1400" spc="-10" dirty="0">
              <a:solidFill>
                <a:srgbClr val="262626"/>
              </a:solidFill>
              <a:cs typeface="Source Sans Pro"/>
            </a:endParaRPr>
          </a:p>
        </p:txBody>
      </p:sp>
      <p:sp>
        <p:nvSpPr>
          <p:cNvPr id="20" name="Rectángulo 19">
            <a:extLst>
              <a:ext uri="{FF2B5EF4-FFF2-40B4-BE49-F238E27FC236}">
                <a16:creationId xmlns:a16="http://schemas.microsoft.com/office/drawing/2014/main" id="{77772BA4-7B28-0C4A-BA31-D00959A54AD3}"/>
              </a:ext>
            </a:extLst>
          </p:cNvPr>
          <p:cNvSpPr/>
          <p:nvPr/>
        </p:nvSpPr>
        <p:spPr>
          <a:xfrm>
            <a:off x="4635145" y="2309760"/>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sp>
        <p:nvSpPr>
          <p:cNvPr id="21" name="Rectángulo 20">
            <a:extLst>
              <a:ext uri="{FF2B5EF4-FFF2-40B4-BE49-F238E27FC236}">
                <a16:creationId xmlns:a16="http://schemas.microsoft.com/office/drawing/2014/main" id="{AEA3EB8B-8723-3948-97EA-F6BD32E295D4}"/>
              </a:ext>
            </a:extLst>
          </p:cNvPr>
          <p:cNvSpPr/>
          <p:nvPr/>
        </p:nvSpPr>
        <p:spPr>
          <a:xfrm>
            <a:off x="4629643" y="2750776"/>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05</a:t>
            </a:r>
            <a:endParaRPr lang="es-PE" sz="2800" b="1" dirty="0">
              <a:solidFill>
                <a:srgbClr val="01B1C3"/>
              </a:solidFill>
              <a:latin typeface="Calibri" charset="0"/>
              <a:ea typeface="Calibri" charset="0"/>
              <a:cs typeface="Calibri" charset="0"/>
            </a:endParaRPr>
          </a:p>
        </p:txBody>
      </p:sp>
      <p:grpSp>
        <p:nvGrpSpPr>
          <p:cNvPr id="22" name="Agrupar 29">
            <a:extLst>
              <a:ext uri="{FF2B5EF4-FFF2-40B4-BE49-F238E27FC236}">
                <a16:creationId xmlns:a16="http://schemas.microsoft.com/office/drawing/2014/main" id="{04431B67-DEE6-DD4A-999A-AAA5547BD8BF}"/>
              </a:ext>
            </a:extLst>
          </p:cNvPr>
          <p:cNvGrpSpPr/>
          <p:nvPr/>
        </p:nvGrpSpPr>
        <p:grpSpPr>
          <a:xfrm>
            <a:off x="5118447" y="1567113"/>
            <a:ext cx="140792" cy="140258"/>
            <a:chOff x="3427964" y="2244682"/>
            <a:chExt cx="225891" cy="225034"/>
          </a:xfrm>
        </p:grpSpPr>
        <p:sp>
          <p:nvSpPr>
            <p:cNvPr id="23" name="Elipse 22">
              <a:extLst>
                <a:ext uri="{FF2B5EF4-FFF2-40B4-BE49-F238E27FC236}">
                  <a16:creationId xmlns:a16="http://schemas.microsoft.com/office/drawing/2014/main" id="{FE6EA677-9FA5-1C40-AA02-F0276105E6EF}"/>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Elipse 23">
              <a:extLst>
                <a:ext uri="{FF2B5EF4-FFF2-40B4-BE49-F238E27FC236}">
                  <a16:creationId xmlns:a16="http://schemas.microsoft.com/office/drawing/2014/main" id="{1B3FF154-5109-F84B-B311-111856796C41}"/>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5" name="Agrupar 29">
            <a:extLst>
              <a:ext uri="{FF2B5EF4-FFF2-40B4-BE49-F238E27FC236}">
                <a16:creationId xmlns:a16="http://schemas.microsoft.com/office/drawing/2014/main" id="{231A50BC-69EC-C94F-A918-21A60CBF811D}"/>
              </a:ext>
            </a:extLst>
          </p:cNvPr>
          <p:cNvGrpSpPr/>
          <p:nvPr/>
        </p:nvGrpSpPr>
        <p:grpSpPr>
          <a:xfrm>
            <a:off x="5118447" y="1984486"/>
            <a:ext cx="140792" cy="140258"/>
            <a:chOff x="3427964" y="2244682"/>
            <a:chExt cx="225891" cy="225034"/>
          </a:xfrm>
        </p:grpSpPr>
        <p:sp>
          <p:nvSpPr>
            <p:cNvPr id="26" name="Elipse 25">
              <a:extLst>
                <a:ext uri="{FF2B5EF4-FFF2-40B4-BE49-F238E27FC236}">
                  <a16:creationId xmlns:a16="http://schemas.microsoft.com/office/drawing/2014/main" id="{12C93128-4CD5-6448-931A-62F21CD407E3}"/>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Elipse 26">
              <a:extLst>
                <a:ext uri="{FF2B5EF4-FFF2-40B4-BE49-F238E27FC236}">
                  <a16:creationId xmlns:a16="http://schemas.microsoft.com/office/drawing/2014/main" id="{2DD4F463-1CE8-0541-962D-8D5816CBC54E}"/>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8" name="Agrupar 29">
            <a:extLst>
              <a:ext uri="{FF2B5EF4-FFF2-40B4-BE49-F238E27FC236}">
                <a16:creationId xmlns:a16="http://schemas.microsoft.com/office/drawing/2014/main" id="{0F2A7AE1-7ADD-F94C-BB89-1556A8259B82}"/>
              </a:ext>
            </a:extLst>
          </p:cNvPr>
          <p:cNvGrpSpPr/>
          <p:nvPr/>
        </p:nvGrpSpPr>
        <p:grpSpPr>
          <a:xfrm>
            <a:off x="5118447" y="2413224"/>
            <a:ext cx="140792" cy="140258"/>
            <a:chOff x="3427964" y="2244682"/>
            <a:chExt cx="225891" cy="225034"/>
          </a:xfrm>
        </p:grpSpPr>
        <p:sp>
          <p:nvSpPr>
            <p:cNvPr id="29" name="Elipse 28">
              <a:extLst>
                <a:ext uri="{FF2B5EF4-FFF2-40B4-BE49-F238E27FC236}">
                  <a16:creationId xmlns:a16="http://schemas.microsoft.com/office/drawing/2014/main" id="{00BB227E-8D09-8B4D-87B0-838AB6882D5B}"/>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Elipse 29">
              <a:extLst>
                <a:ext uri="{FF2B5EF4-FFF2-40B4-BE49-F238E27FC236}">
                  <a16:creationId xmlns:a16="http://schemas.microsoft.com/office/drawing/2014/main" id="{03EC1A46-DCBF-694B-88A5-BEE83489F4E9}"/>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1" name="Agrupar 29">
            <a:extLst>
              <a:ext uri="{FF2B5EF4-FFF2-40B4-BE49-F238E27FC236}">
                <a16:creationId xmlns:a16="http://schemas.microsoft.com/office/drawing/2014/main" id="{65FD2911-E228-EA45-8A69-9C6315AB0CD9}"/>
              </a:ext>
            </a:extLst>
          </p:cNvPr>
          <p:cNvGrpSpPr/>
          <p:nvPr/>
        </p:nvGrpSpPr>
        <p:grpSpPr>
          <a:xfrm>
            <a:off x="5118447" y="2852613"/>
            <a:ext cx="140792" cy="140258"/>
            <a:chOff x="3427964" y="2244682"/>
            <a:chExt cx="225891" cy="225034"/>
          </a:xfrm>
        </p:grpSpPr>
        <p:sp>
          <p:nvSpPr>
            <p:cNvPr id="32" name="Elipse 31">
              <a:extLst>
                <a:ext uri="{FF2B5EF4-FFF2-40B4-BE49-F238E27FC236}">
                  <a16:creationId xmlns:a16="http://schemas.microsoft.com/office/drawing/2014/main" id="{615C4376-DC98-544E-980C-7EA2095A681D}"/>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Elipse 32">
              <a:extLst>
                <a:ext uri="{FF2B5EF4-FFF2-40B4-BE49-F238E27FC236}">
                  <a16:creationId xmlns:a16="http://schemas.microsoft.com/office/drawing/2014/main" id="{91ADAE68-F2A4-944A-82BC-D8AD680D7AC6}"/>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pic>
        <p:nvPicPr>
          <p:cNvPr id="36" name="Imagen 35">
            <a:extLst>
              <a:ext uri="{FF2B5EF4-FFF2-40B4-BE49-F238E27FC236}">
                <a16:creationId xmlns:a16="http://schemas.microsoft.com/office/drawing/2014/main" id="{E91F5317-71E6-C344-A3D4-F41ED85F988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18447" y="3051261"/>
            <a:ext cx="2762225" cy="2244308"/>
          </a:xfrm>
          <a:prstGeom prst="rect">
            <a:avLst/>
          </a:prstGeom>
        </p:spPr>
      </p:pic>
    </p:spTree>
    <p:extLst>
      <p:ext uri="{BB962C8B-B14F-4D97-AF65-F5344CB8AC3E}">
        <p14:creationId xmlns:p14="http://schemas.microsoft.com/office/powerpoint/2010/main" val="152063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7973753" cy="140038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EL </a:t>
            </a:r>
            <a:r>
              <a:rPr lang="es-ES" sz="1600" b="1" i="1" spc="-10" dirty="0">
                <a:solidFill>
                  <a:srgbClr val="262626"/>
                </a:solidFill>
                <a:cs typeface="Source Sans Pro"/>
              </a:rPr>
              <a:t>LAYOUT</a:t>
            </a:r>
            <a:r>
              <a:rPr lang="es-ES" sz="1600" b="1" spc="-10" dirty="0">
                <a:solidFill>
                  <a:srgbClr val="262626"/>
                </a:solidFill>
                <a:cs typeface="Source Sans Pro"/>
              </a:rPr>
              <a:t> DE UN ALMACÉN DEPENDE DE LA CLASIFICACIÓN DE MATERIALES</a:t>
            </a:r>
            <a:endParaRPr lang="es-PE" sz="1600" b="1" spc="-10" dirty="0">
              <a:solidFill>
                <a:srgbClr val="262626"/>
              </a:solidFill>
              <a:cs typeface="Source Sans Pro"/>
            </a:endParaRPr>
          </a:p>
          <a:p>
            <a:pPr marL="11725">
              <a:buSzPct val="100000"/>
              <a:tabLst>
                <a:tab pos="121285" algn="l"/>
              </a:tabLst>
            </a:pPr>
            <a:r>
              <a:rPr lang="es-ES" sz="1400" spc="-10" dirty="0">
                <a:solidFill>
                  <a:srgbClr val="262626"/>
                </a:solidFill>
                <a:cs typeface="Source Sans Pro"/>
              </a:rPr>
              <a:t>La clasificación de mercancías es el proceso de agrupar los productos y mercancías en categorías según diferentes criterios, como la naturaleza del producto, el tamaño, la forma, el peso, el valor, la demanda, la frecuencia de rotación, entre otros. La clasificación de mercancías es un paso crucial en la gestión de inventarios, ya que permite a los almacenes optimizar el espacio de almacenamiento, minimizar los errores en la preparación de pedidos, y reducir el tiempo y los costos de manipulación y almacenamiento.</a:t>
            </a:r>
            <a:endParaRPr lang="es-PE" sz="1400" spc="-10" dirty="0">
              <a:solidFill>
                <a:srgbClr val="262626"/>
              </a:solidFill>
              <a:cs typeface="Source Sans Pro"/>
            </a:endParaRPr>
          </a:p>
        </p:txBody>
      </p:sp>
      <p:sp>
        <p:nvSpPr>
          <p:cNvPr id="6" name="Rectangle 5">
            <a:extLst>
              <a:ext uri="{FF2B5EF4-FFF2-40B4-BE49-F238E27FC236}">
                <a16:creationId xmlns:a16="http://schemas.microsoft.com/office/drawing/2014/main" id="{EDDC7496-2969-9040-9EF8-473ADF6E0A9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DISEÑO DEL </a:t>
            </a:r>
            <a:r>
              <a:rPr lang="en-US" sz="1000" i="1" dirty="0">
                <a:solidFill>
                  <a:schemeClr val="bg1">
                    <a:lumMod val="65000"/>
                  </a:schemeClr>
                </a:solidFill>
                <a:latin typeface="Calibri" panose="020F0502020204030204" pitchFamily="34" charset="0"/>
                <a:cs typeface="Calibri" panose="020F0502020204030204" pitchFamily="34" charset="0"/>
              </a:rPr>
              <a:t>LAYOUT</a:t>
            </a:r>
            <a:r>
              <a:rPr lang="en-US" sz="1000" dirty="0">
                <a:solidFill>
                  <a:schemeClr val="bg1">
                    <a:lumMod val="65000"/>
                  </a:schemeClr>
                </a:solidFill>
                <a:latin typeface="Calibri" panose="020F0502020204030204" pitchFamily="34" charset="0"/>
                <a:cs typeface="Calibri" panose="020F0502020204030204" pitchFamily="34" charset="0"/>
              </a:rPr>
              <a:t> DE UN ALMACÉN CON LOCACIONES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A2E9D84F-0D22-704B-9D53-4EE0D96D756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868631" y="2476564"/>
            <a:ext cx="5406738" cy="2862204"/>
          </a:xfrm>
          <a:prstGeom prst="rect">
            <a:avLst/>
          </a:prstGeom>
        </p:spPr>
      </p:pic>
    </p:spTree>
    <p:extLst>
      <p:ext uri="{BB962C8B-B14F-4D97-AF65-F5344CB8AC3E}">
        <p14:creationId xmlns:p14="http://schemas.microsoft.com/office/powerpoint/2010/main" val="294802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25247"/>
            <a:ext cx="8172451" cy="1246495"/>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MÉTODOS DE CLASIFICACIÓN</a:t>
            </a:r>
            <a:endParaRPr lang="es-PE" sz="1600" b="1"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PE" sz="1500" spc="-10" dirty="0">
                <a:solidFill>
                  <a:srgbClr val="262626"/>
                </a:solidFill>
                <a:cs typeface="Source Sans Pro"/>
              </a:rPr>
              <a:t>Los materiales pueden clasificarse y ordenarse de diferentes formas. Cuando los materiales son muy parecidos, el método ABC es el mejor o se puede elegir por la rotación. </a:t>
            </a:r>
          </a:p>
          <a:p>
            <a:pPr marL="182563" indent="-171450">
              <a:buSzPct val="100000"/>
              <a:buFont typeface="Arial" panose="020B0604020202020204" pitchFamily="34" charset="0"/>
              <a:buChar char="•"/>
              <a:tabLst>
                <a:tab pos="120650" algn="l"/>
              </a:tabLst>
            </a:pPr>
            <a:r>
              <a:rPr lang="es-PE" sz="1500" spc="-10" dirty="0">
                <a:solidFill>
                  <a:srgbClr val="262626"/>
                </a:solidFill>
                <a:cs typeface="Source Sans Pro"/>
              </a:rPr>
              <a:t>Cuando tienen diferentes formas, pesos y otras características, esas formas mandan la clasificación. Por ejemplo, en secos y refrigerados.</a:t>
            </a:r>
          </a:p>
        </p:txBody>
      </p:sp>
      <p:sp>
        <p:nvSpPr>
          <p:cNvPr id="6" name="Rectangle 5">
            <a:extLst>
              <a:ext uri="{FF2B5EF4-FFF2-40B4-BE49-F238E27FC236}">
                <a16:creationId xmlns:a16="http://schemas.microsoft.com/office/drawing/2014/main" id="{C9F96E40-4711-CC4D-BD02-4D46F77F4B3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DISEÑO DEL </a:t>
            </a:r>
            <a:r>
              <a:rPr lang="en-US" sz="1000" i="1" dirty="0">
                <a:solidFill>
                  <a:schemeClr val="bg1">
                    <a:lumMod val="65000"/>
                  </a:schemeClr>
                </a:solidFill>
                <a:latin typeface="Calibri" panose="020F0502020204030204" pitchFamily="34" charset="0"/>
                <a:cs typeface="Calibri" panose="020F0502020204030204" pitchFamily="34" charset="0"/>
              </a:rPr>
              <a:t>LAYOUT</a:t>
            </a:r>
            <a:r>
              <a:rPr lang="en-US" sz="1000" dirty="0">
                <a:solidFill>
                  <a:schemeClr val="bg1">
                    <a:lumMod val="65000"/>
                  </a:schemeClr>
                </a:solidFill>
                <a:latin typeface="Calibri" panose="020F0502020204030204" pitchFamily="34" charset="0"/>
                <a:cs typeface="Calibri" panose="020F0502020204030204" pitchFamily="34" charset="0"/>
              </a:rPr>
              <a:t> DE UN ALMACÉN CON LOCACIONES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7C92F6F9-D0B2-684F-8D2B-D6AB8413C31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392207" y="2484643"/>
            <a:ext cx="4283481" cy="2556483"/>
          </a:xfrm>
          <a:prstGeom prst="rect">
            <a:avLst/>
          </a:prstGeom>
        </p:spPr>
      </p:pic>
      <p:sp>
        <p:nvSpPr>
          <p:cNvPr id="10" name="Rectángulo 9">
            <a:extLst>
              <a:ext uri="{FF2B5EF4-FFF2-40B4-BE49-F238E27FC236}">
                <a16:creationId xmlns:a16="http://schemas.microsoft.com/office/drawing/2014/main" id="{C94BE245-7077-7148-9D29-6A4A11C8165F}"/>
              </a:ext>
            </a:extLst>
          </p:cNvPr>
          <p:cNvSpPr/>
          <p:nvPr/>
        </p:nvSpPr>
        <p:spPr>
          <a:xfrm>
            <a:off x="1344179" y="2375535"/>
            <a:ext cx="2488343"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Clasificación ABC.</a:t>
            </a:r>
          </a:p>
        </p:txBody>
      </p:sp>
      <p:sp>
        <p:nvSpPr>
          <p:cNvPr id="11" name="Rectángulo 10">
            <a:extLst>
              <a:ext uri="{FF2B5EF4-FFF2-40B4-BE49-F238E27FC236}">
                <a16:creationId xmlns:a16="http://schemas.microsoft.com/office/drawing/2014/main" id="{6EEC70CE-74D4-5E40-A5F7-492315325A89}"/>
              </a:ext>
            </a:extLst>
          </p:cNvPr>
          <p:cNvSpPr/>
          <p:nvPr/>
        </p:nvSpPr>
        <p:spPr>
          <a:xfrm>
            <a:off x="569703" y="2307486"/>
            <a:ext cx="400819" cy="323165"/>
          </a:xfrm>
          <a:prstGeom prst="rect">
            <a:avLst/>
          </a:prstGeom>
          <a:noFill/>
        </p:spPr>
        <p:txBody>
          <a:bodyPr wrap="square" lIns="0" tIns="0" rIns="0" bIns="0">
            <a:spAutoFit/>
          </a:bodyPr>
          <a:lstStyle/>
          <a:p>
            <a:pPr algn="r"/>
            <a:r>
              <a:rPr lang="es-ES" sz="2100" b="1" dirty="0">
                <a:solidFill>
                  <a:srgbClr val="01B1C3"/>
                </a:solidFill>
                <a:latin typeface="Calibri" charset="0"/>
                <a:ea typeface="Calibri" charset="0"/>
                <a:cs typeface="Calibri" charset="0"/>
              </a:rPr>
              <a:t>01</a:t>
            </a:r>
            <a:endParaRPr lang="es-PE" sz="2100" b="1" dirty="0">
              <a:solidFill>
                <a:srgbClr val="01B1C3"/>
              </a:solidFill>
              <a:latin typeface="Calibri" charset="0"/>
              <a:ea typeface="Calibri" charset="0"/>
              <a:cs typeface="Calibri" charset="0"/>
            </a:endParaRPr>
          </a:p>
        </p:txBody>
      </p:sp>
      <p:cxnSp>
        <p:nvCxnSpPr>
          <p:cNvPr id="12" name="Conector recto 11">
            <a:extLst>
              <a:ext uri="{FF2B5EF4-FFF2-40B4-BE49-F238E27FC236}">
                <a16:creationId xmlns:a16="http://schemas.microsoft.com/office/drawing/2014/main" id="{1517E175-EB50-674D-BEA4-60E21D3A0B93}"/>
              </a:ext>
            </a:extLst>
          </p:cNvPr>
          <p:cNvCxnSpPr>
            <a:cxnSpLocks/>
            <a:endCxn id="45" idx="4"/>
          </p:cNvCxnSpPr>
          <p:nvPr/>
        </p:nvCxnSpPr>
        <p:spPr>
          <a:xfrm flipH="1">
            <a:off x="1125727" y="2433402"/>
            <a:ext cx="2" cy="2594060"/>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42141F17-2F75-C848-93EE-50FB07580EDA}"/>
              </a:ext>
            </a:extLst>
          </p:cNvPr>
          <p:cNvSpPr/>
          <p:nvPr/>
        </p:nvSpPr>
        <p:spPr>
          <a:xfrm>
            <a:off x="569703" y="2739136"/>
            <a:ext cx="400819" cy="323165"/>
          </a:xfrm>
          <a:prstGeom prst="rect">
            <a:avLst/>
          </a:prstGeom>
          <a:noFill/>
        </p:spPr>
        <p:txBody>
          <a:bodyPr wrap="square" lIns="0" tIns="0" rIns="0" bIns="0">
            <a:spAutoFit/>
          </a:bodyPr>
          <a:lstStyle/>
          <a:p>
            <a:pPr algn="r"/>
            <a:r>
              <a:rPr lang="es-ES" sz="2100" b="1" dirty="0">
                <a:solidFill>
                  <a:srgbClr val="01B1C3"/>
                </a:solidFill>
                <a:latin typeface="Calibri" charset="0"/>
                <a:ea typeface="Calibri" charset="0"/>
                <a:cs typeface="Calibri" charset="0"/>
              </a:rPr>
              <a:t>02</a:t>
            </a:r>
            <a:endParaRPr lang="es-PE" sz="2100" b="1" dirty="0">
              <a:solidFill>
                <a:srgbClr val="01B1C3"/>
              </a:solidFill>
              <a:latin typeface="Calibri" charset="0"/>
              <a:ea typeface="Calibri" charset="0"/>
              <a:cs typeface="Calibri" charset="0"/>
            </a:endParaRPr>
          </a:p>
        </p:txBody>
      </p:sp>
      <p:sp>
        <p:nvSpPr>
          <p:cNvPr id="14" name="Rectángulo 13">
            <a:extLst>
              <a:ext uri="{FF2B5EF4-FFF2-40B4-BE49-F238E27FC236}">
                <a16:creationId xmlns:a16="http://schemas.microsoft.com/office/drawing/2014/main" id="{66DBF65D-DC4F-014B-82FC-955C98260204}"/>
              </a:ext>
            </a:extLst>
          </p:cNvPr>
          <p:cNvSpPr/>
          <p:nvPr/>
        </p:nvSpPr>
        <p:spPr>
          <a:xfrm>
            <a:off x="569703" y="3166858"/>
            <a:ext cx="400819" cy="323165"/>
          </a:xfrm>
          <a:prstGeom prst="rect">
            <a:avLst/>
          </a:prstGeom>
          <a:noFill/>
        </p:spPr>
        <p:txBody>
          <a:bodyPr wrap="square" lIns="0" tIns="0" rIns="0" bIns="0">
            <a:spAutoFit/>
          </a:bodyPr>
          <a:lstStyle/>
          <a:p>
            <a:pPr algn="r"/>
            <a:r>
              <a:rPr lang="es-ES" sz="2100" b="1" dirty="0">
                <a:solidFill>
                  <a:srgbClr val="01B1C3"/>
                </a:solidFill>
                <a:latin typeface="Calibri" charset="0"/>
                <a:ea typeface="Calibri" charset="0"/>
                <a:cs typeface="Calibri" charset="0"/>
              </a:rPr>
              <a:t>03</a:t>
            </a:r>
            <a:endParaRPr lang="es-PE" sz="2100" b="1" dirty="0">
              <a:solidFill>
                <a:srgbClr val="01B1C3"/>
              </a:solidFill>
              <a:latin typeface="Calibri" charset="0"/>
              <a:ea typeface="Calibri" charset="0"/>
              <a:cs typeface="Calibri" charset="0"/>
            </a:endParaRPr>
          </a:p>
        </p:txBody>
      </p:sp>
      <p:sp>
        <p:nvSpPr>
          <p:cNvPr id="15" name="Rectángulo 14">
            <a:extLst>
              <a:ext uri="{FF2B5EF4-FFF2-40B4-BE49-F238E27FC236}">
                <a16:creationId xmlns:a16="http://schemas.microsoft.com/office/drawing/2014/main" id="{B9B2D335-B15B-1C4D-A949-28AFAD310DC7}"/>
              </a:ext>
            </a:extLst>
          </p:cNvPr>
          <p:cNvSpPr/>
          <p:nvPr/>
        </p:nvSpPr>
        <p:spPr>
          <a:xfrm>
            <a:off x="1344179" y="2779976"/>
            <a:ext cx="2329320"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Por tamaño o forma.</a:t>
            </a:r>
          </a:p>
        </p:txBody>
      </p:sp>
      <p:sp>
        <p:nvSpPr>
          <p:cNvPr id="16" name="Rectángulo 15">
            <a:extLst>
              <a:ext uri="{FF2B5EF4-FFF2-40B4-BE49-F238E27FC236}">
                <a16:creationId xmlns:a16="http://schemas.microsoft.com/office/drawing/2014/main" id="{7FCB8211-B1D9-7C4D-A9C3-1AAF059B9017}"/>
              </a:ext>
            </a:extLst>
          </p:cNvPr>
          <p:cNvSpPr/>
          <p:nvPr/>
        </p:nvSpPr>
        <p:spPr>
          <a:xfrm>
            <a:off x="1344179" y="3217808"/>
            <a:ext cx="2615567"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Por estado físico.</a:t>
            </a:r>
          </a:p>
        </p:txBody>
      </p:sp>
      <p:grpSp>
        <p:nvGrpSpPr>
          <p:cNvPr id="17" name="Agrupar 29">
            <a:extLst>
              <a:ext uri="{FF2B5EF4-FFF2-40B4-BE49-F238E27FC236}">
                <a16:creationId xmlns:a16="http://schemas.microsoft.com/office/drawing/2014/main" id="{15C2E1DA-CAA5-CA46-A985-39DC8DDEC37F}"/>
              </a:ext>
            </a:extLst>
          </p:cNvPr>
          <p:cNvGrpSpPr/>
          <p:nvPr/>
        </p:nvGrpSpPr>
        <p:grpSpPr>
          <a:xfrm>
            <a:off x="1055332" y="2411525"/>
            <a:ext cx="140792" cy="140258"/>
            <a:chOff x="3427964" y="2244682"/>
            <a:chExt cx="225891" cy="225034"/>
          </a:xfrm>
        </p:grpSpPr>
        <p:sp>
          <p:nvSpPr>
            <p:cNvPr id="18" name="Elipse 17">
              <a:extLst>
                <a:ext uri="{FF2B5EF4-FFF2-40B4-BE49-F238E27FC236}">
                  <a16:creationId xmlns:a16="http://schemas.microsoft.com/office/drawing/2014/main" id="{9C8367C2-BAC7-0747-A7C2-78E4E3F75439}"/>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Elipse 18">
              <a:extLst>
                <a:ext uri="{FF2B5EF4-FFF2-40B4-BE49-F238E27FC236}">
                  <a16:creationId xmlns:a16="http://schemas.microsoft.com/office/drawing/2014/main" id="{F3B8E3C0-9647-E742-94D7-132191B60911}"/>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0" name="Rectángulo 19">
            <a:extLst>
              <a:ext uri="{FF2B5EF4-FFF2-40B4-BE49-F238E27FC236}">
                <a16:creationId xmlns:a16="http://schemas.microsoft.com/office/drawing/2014/main" id="{22E3E1E7-C416-1845-9C2B-FCB2643FC3CC}"/>
              </a:ext>
            </a:extLst>
          </p:cNvPr>
          <p:cNvSpPr/>
          <p:nvPr/>
        </p:nvSpPr>
        <p:spPr>
          <a:xfrm>
            <a:off x="1344179" y="3639010"/>
            <a:ext cx="2676692"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Por caducidad.</a:t>
            </a:r>
          </a:p>
        </p:txBody>
      </p:sp>
      <p:sp>
        <p:nvSpPr>
          <p:cNvPr id="21" name="Rectángulo 20">
            <a:extLst>
              <a:ext uri="{FF2B5EF4-FFF2-40B4-BE49-F238E27FC236}">
                <a16:creationId xmlns:a16="http://schemas.microsoft.com/office/drawing/2014/main" id="{4A8AFD2D-AD7E-5246-B42C-1A332B5B5AF9}"/>
              </a:ext>
            </a:extLst>
          </p:cNvPr>
          <p:cNvSpPr/>
          <p:nvPr/>
        </p:nvSpPr>
        <p:spPr>
          <a:xfrm>
            <a:off x="1344179" y="4047456"/>
            <a:ext cx="2329320"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Grado de peligrosidad</a:t>
            </a:r>
          </a:p>
        </p:txBody>
      </p:sp>
      <p:sp>
        <p:nvSpPr>
          <p:cNvPr id="22" name="Rectángulo 21">
            <a:extLst>
              <a:ext uri="{FF2B5EF4-FFF2-40B4-BE49-F238E27FC236}">
                <a16:creationId xmlns:a16="http://schemas.microsoft.com/office/drawing/2014/main" id="{6100C986-85AF-5A4B-8793-83EC5058DD21}"/>
              </a:ext>
            </a:extLst>
          </p:cNvPr>
          <p:cNvSpPr/>
          <p:nvPr/>
        </p:nvSpPr>
        <p:spPr>
          <a:xfrm>
            <a:off x="572030" y="3582877"/>
            <a:ext cx="400819" cy="323165"/>
          </a:xfrm>
          <a:prstGeom prst="rect">
            <a:avLst/>
          </a:prstGeom>
          <a:noFill/>
        </p:spPr>
        <p:txBody>
          <a:bodyPr wrap="square" lIns="0" tIns="0" rIns="0" bIns="0">
            <a:spAutoFit/>
          </a:bodyPr>
          <a:lstStyle/>
          <a:p>
            <a:pPr algn="r"/>
            <a:r>
              <a:rPr lang="es-ES" sz="2100" b="1" dirty="0">
                <a:solidFill>
                  <a:srgbClr val="01B1C3"/>
                </a:solidFill>
                <a:latin typeface="Calibri" charset="0"/>
                <a:ea typeface="Calibri" charset="0"/>
                <a:cs typeface="Calibri" charset="0"/>
              </a:rPr>
              <a:t>04</a:t>
            </a:r>
            <a:endParaRPr lang="es-PE" sz="2100" b="1" dirty="0">
              <a:solidFill>
                <a:srgbClr val="01B1C3"/>
              </a:solidFill>
              <a:latin typeface="Calibri" charset="0"/>
              <a:ea typeface="Calibri" charset="0"/>
              <a:cs typeface="Calibri" charset="0"/>
            </a:endParaRPr>
          </a:p>
        </p:txBody>
      </p:sp>
      <p:sp>
        <p:nvSpPr>
          <p:cNvPr id="23" name="Rectángulo 22">
            <a:extLst>
              <a:ext uri="{FF2B5EF4-FFF2-40B4-BE49-F238E27FC236}">
                <a16:creationId xmlns:a16="http://schemas.microsoft.com/office/drawing/2014/main" id="{96134E20-EBA5-D74F-923B-154D3B436843}"/>
              </a:ext>
            </a:extLst>
          </p:cNvPr>
          <p:cNvSpPr/>
          <p:nvPr/>
        </p:nvSpPr>
        <p:spPr>
          <a:xfrm>
            <a:off x="566528" y="3984612"/>
            <a:ext cx="400819" cy="323165"/>
          </a:xfrm>
          <a:prstGeom prst="rect">
            <a:avLst/>
          </a:prstGeom>
          <a:noFill/>
        </p:spPr>
        <p:txBody>
          <a:bodyPr wrap="square" lIns="0" tIns="0" rIns="0" bIns="0">
            <a:spAutoFit/>
          </a:bodyPr>
          <a:lstStyle/>
          <a:p>
            <a:pPr algn="r"/>
            <a:r>
              <a:rPr lang="es-ES" sz="2100" b="1" dirty="0">
                <a:solidFill>
                  <a:srgbClr val="01B1C3"/>
                </a:solidFill>
                <a:latin typeface="Calibri" charset="0"/>
                <a:ea typeface="Calibri" charset="0"/>
                <a:cs typeface="Calibri" charset="0"/>
              </a:rPr>
              <a:t>05</a:t>
            </a:r>
            <a:endParaRPr lang="es-PE" sz="2100" b="1" dirty="0">
              <a:solidFill>
                <a:srgbClr val="01B1C3"/>
              </a:solidFill>
              <a:latin typeface="Calibri" charset="0"/>
              <a:ea typeface="Calibri" charset="0"/>
              <a:cs typeface="Calibri" charset="0"/>
            </a:endParaRPr>
          </a:p>
        </p:txBody>
      </p:sp>
      <p:grpSp>
        <p:nvGrpSpPr>
          <p:cNvPr id="24" name="Agrupar 29">
            <a:extLst>
              <a:ext uri="{FF2B5EF4-FFF2-40B4-BE49-F238E27FC236}">
                <a16:creationId xmlns:a16="http://schemas.microsoft.com/office/drawing/2014/main" id="{2694072F-3E41-024D-BE65-EDC28FE5324C}"/>
              </a:ext>
            </a:extLst>
          </p:cNvPr>
          <p:cNvGrpSpPr/>
          <p:nvPr/>
        </p:nvGrpSpPr>
        <p:grpSpPr>
          <a:xfrm>
            <a:off x="1055332" y="2840230"/>
            <a:ext cx="140792" cy="140258"/>
            <a:chOff x="3427964" y="2244682"/>
            <a:chExt cx="225891" cy="225034"/>
          </a:xfrm>
        </p:grpSpPr>
        <p:sp>
          <p:nvSpPr>
            <p:cNvPr id="25" name="Elipse 24">
              <a:extLst>
                <a:ext uri="{FF2B5EF4-FFF2-40B4-BE49-F238E27FC236}">
                  <a16:creationId xmlns:a16="http://schemas.microsoft.com/office/drawing/2014/main" id="{B0462755-1242-EF4F-9C87-04A87500EEDF}"/>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Elipse 25">
              <a:extLst>
                <a:ext uri="{FF2B5EF4-FFF2-40B4-BE49-F238E27FC236}">
                  <a16:creationId xmlns:a16="http://schemas.microsoft.com/office/drawing/2014/main" id="{F1C36052-B3F3-9E49-91B6-4355271CB078}"/>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7" name="Agrupar 29">
            <a:extLst>
              <a:ext uri="{FF2B5EF4-FFF2-40B4-BE49-F238E27FC236}">
                <a16:creationId xmlns:a16="http://schemas.microsoft.com/office/drawing/2014/main" id="{2B49B45B-13B7-4E46-8D30-FAB815D80790}"/>
              </a:ext>
            </a:extLst>
          </p:cNvPr>
          <p:cNvGrpSpPr/>
          <p:nvPr/>
        </p:nvGrpSpPr>
        <p:grpSpPr>
          <a:xfrm>
            <a:off x="1055332" y="3257603"/>
            <a:ext cx="140792" cy="140258"/>
            <a:chOff x="3427964" y="2244682"/>
            <a:chExt cx="225891" cy="225034"/>
          </a:xfrm>
        </p:grpSpPr>
        <p:sp>
          <p:nvSpPr>
            <p:cNvPr id="28" name="Elipse 27">
              <a:extLst>
                <a:ext uri="{FF2B5EF4-FFF2-40B4-BE49-F238E27FC236}">
                  <a16:creationId xmlns:a16="http://schemas.microsoft.com/office/drawing/2014/main" id="{37B3C1A6-E565-504C-8E87-B28E1FDC229E}"/>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Elipse 28">
              <a:extLst>
                <a:ext uri="{FF2B5EF4-FFF2-40B4-BE49-F238E27FC236}">
                  <a16:creationId xmlns:a16="http://schemas.microsoft.com/office/drawing/2014/main" id="{62F2382D-D3D1-504C-81A3-2F2E97811E3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0" name="Agrupar 29">
            <a:extLst>
              <a:ext uri="{FF2B5EF4-FFF2-40B4-BE49-F238E27FC236}">
                <a16:creationId xmlns:a16="http://schemas.microsoft.com/office/drawing/2014/main" id="{94565BA2-446E-3941-81C8-326A376C0C12}"/>
              </a:ext>
            </a:extLst>
          </p:cNvPr>
          <p:cNvGrpSpPr/>
          <p:nvPr/>
        </p:nvGrpSpPr>
        <p:grpSpPr>
          <a:xfrm>
            <a:off x="1055332" y="3686341"/>
            <a:ext cx="140792" cy="140258"/>
            <a:chOff x="3427964" y="2244682"/>
            <a:chExt cx="225891" cy="225034"/>
          </a:xfrm>
        </p:grpSpPr>
        <p:sp>
          <p:nvSpPr>
            <p:cNvPr id="31" name="Elipse 30">
              <a:extLst>
                <a:ext uri="{FF2B5EF4-FFF2-40B4-BE49-F238E27FC236}">
                  <a16:creationId xmlns:a16="http://schemas.microsoft.com/office/drawing/2014/main" id="{948E2D5A-2F56-244A-A6DC-98C65C45976F}"/>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Elipse 31">
              <a:extLst>
                <a:ext uri="{FF2B5EF4-FFF2-40B4-BE49-F238E27FC236}">
                  <a16:creationId xmlns:a16="http://schemas.microsoft.com/office/drawing/2014/main" id="{C1102E14-9696-FE4A-875A-D2CF84E1CF64}"/>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3" name="Agrupar 29">
            <a:extLst>
              <a:ext uri="{FF2B5EF4-FFF2-40B4-BE49-F238E27FC236}">
                <a16:creationId xmlns:a16="http://schemas.microsoft.com/office/drawing/2014/main" id="{5A355E1E-B16E-064D-B777-9DCDAD00A352}"/>
              </a:ext>
            </a:extLst>
          </p:cNvPr>
          <p:cNvGrpSpPr/>
          <p:nvPr/>
        </p:nvGrpSpPr>
        <p:grpSpPr>
          <a:xfrm>
            <a:off x="1055332" y="4086449"/>
            <a:ext cx="140792" cy="140258"/>
            <a:chOff x="3427964" y="2244682"/>
            <a:chExt cx="225891" cy="225034"/>
          </a:xfrm>
        </p:grpSpPr>
        <p:sp>
          <p:nvSpPr>
            <p:cNvPr id="34" name="Elipse 33">
              <a:extLst>
                <a:ext uri="{FF2B5EF4-FFF2-40B4-BE49-F238E27FC236}">
                  <a16:creationId xmlns:a16="http://schemas.microsoft.com/office/drawing/2014/main" id="{4DD8FF90-03D4-714E-A7C3-FF4485E86C6D}"/>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Elipse 34">
              <a:extLst>
                <a:ext uri="{FF2B5EF4-FFF2-40B4-BE49-F238E27FC236}">
                  <a16:creationId xmlns:a16="http://schemas.microsoft.com/office/drawing/2014/main" id="{4C68B3A5-79E4-9A4F-9F1F-476F749A1622}"/>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6" name="Rectángulo 35">
            <a:extLst>
              <a:ext uri="{FF2B5EF4-FFF2-40B4-BE49-F238E27FC236}">
                <a16:creationId xmlns:a16="http://schemas.microsoft.com/office/drawing/2014/main" id="{DFAA601E-D834-F541-9E95-841EF888F492}"/>
              </a:ext>
            </a:extLst>
          </p:cNvPr>
          <p:cNvSpPr/>
          <p:nvPr/>
        </p:nvSpPr>
        <p:spPr>
          <a:xfrm>
            <a:off x="1344179" y="4454018"/>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Rotación del material.</a:t>
            </a:r>
          </a:p>
        </p:txBody>
      </p:sp>
      <p:sp>
        <p:nvSpPr>
          <p:cNvPr id="37" name="Rectángulo 36">
            <a:extLst>
              <a:ext uri="{FF2B5EF4-FFF2-40B4-BE49-F238E27FC236}">
                <a16:creationId xmlns:a16="http://schemas.microsoft.com/office/drawing/2014/main" id="{B1581847-DAFA-334A-BE98-E930E783CE7F}"/>
              </a:ext>
            </a:extLst>
          </p:cNvPr>
          <p:cNvSpPr/>
          <p:nvPr/>
        </p:nvSpPr>
        <p:spPr>
          <a:xfrm>
            <a:off x="566528" y="4391174"/>
            <a:ext cx="400819" cy="323165"/>
          </a:xfrm>
          <a:prstGeom prst="rect">
            <a:avLst/>
          </a:prstGeom>
          <a:noFill/>
        </p:spPr>
        <p:txBody>
          <a:bodyPr wrap="square" lIns="0" tIns="0" rIns="0" bIns="0">
            <a:spAutoFit/>
          </a:bodyPr>
          <a:lstStyle/>
          <a:p>
            <a:pPr algn="r"/>
            <a:r>
              <a:rPr lang="es-ES" sz="2100" b="1" dirty="0">
                <a:solidFill>
                  <a:srgbClr val="01B1C3"/>
                </a:solidFill>
                <a:latin typeface="Calibri" charset="0"/>
                <a:ea typeface="Calibri" charset="0"/>
                <a:cs typeface="Calibri" charset="0"/>
              </a:rPr>
              <a:t>06</a:t>
            </a:r>
            <a:endParaRPr lang="es-PE" sz="2100" b="1" dirty="0">
              <a:solidFill>
                <a:srgbClr val="01B1C3"/>
              </a:solidFill>
              <a:latin typeface="Calibri" charset="0"/>
              <a:ea typeface="Calibri" charset="0"/>
              <a:cs typeface="Calibri" charset="0"/>
            </a:endParaRPr>
          </a:p>
        </p:txBody>
      </p:sp>
      <p:grpSp>
        <p:nvGrpSpPr>
          <p:cNvPr id="38" name="Agrupar 29">
            <a:extLst>
              <a:ext uri="{FF2B5EF4-FFF2-40B4-BE49-F238E27FC236}">
                <a16:creationId xmlns:a16="http://schemas.microsoft.com/office/drawing/2014/main" id="{D0DC2C2C-6E10-2C45-B9E4-AD62E98E48BC}"/>
              </a:ext>
            </a:extLst>
          </p:cNvPr>
          <p:cNvGrpSpPr/>
          <p:nvPr/>
        </p:nvGrpSpPr>
        <p:grpSpPr>
          <a:xfrm>
            <a:off x="1055332" y="4493011"/>
            <a:ext cx="140792" cy="140258"/>
            <a:chOff x="3427964" y="2244682"/>
            <a:chExt cx="225891" cy="225034"/>
          </a:xfrm>
        </p:grpSpPr>
        <p:sp>
          <p:nvSpPr>
            <p:cNvPr id="39" name="Elipse 38">
              <a:extLst>
                <a:ext uri="{FF2B5EF4-FFF2-40B4-BE49-F238E27FC236}">
                  <a16:creationId xmlns:a16="http://schemas.microsoft.com/office/drawing/2014/main" id="{01C6272A-6575-1B49-99ED-5D1CB2DE6E5B}"/>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0" name="Elipse 39">
              <a:extLst>
                <a:ext uri="{FF2B5EF4-FFF2-40B4-BE49-F238E27FC236}">
                  <a16:creationId xmlns:a16="http://schemas.microsoft.com/office/drawing/2014/main" id="{DE1ADA70-9C49-F44F-8675-D279208ED22A}"/>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1" name="Rectángulo 40">
            <a:extLst>
              <a:ext uri="{FF2B5EF4-FFF2-40B4-BE49-F238E27FC236}">
                <a16:creationId xmlns:a16="http://schemas.microsoft.com/office/drawing/2014/main" id="{F4E55262-F13A-F54B-86C4-D7ECFC81691D}"/>
              </a:ext>
            </a:extLst>
          </p:cNvPr>
          <p:cNvSpPr/>
          <p:nvPr/>
        </p:nvSpPr>
        <p:spPr>
          <a:xfrm>
            <a:off x="1344179" y="4881867"/>
            <a:ext cx="3069696" cy="215444"/>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Función en la cadena de suministros.</a:t>
            </a:r>
            <a:endParaRPr lang="es-PE" sz="1400" spc="-10" dirty="0">
              <a:solidFill>
                <a:srgbClr val="262626"/>
              </a:solidFill>
              <a:cs typeface="Source Sans Pro"/>
            </a:endParaRPr>
          </a:p>
        </p:txBody>
      </p:sp>
      <p:sp>
        <p:nvSpPr>
          <p:cNvPr id="42" name="Rectángulo 41">
            <a:extLst>
              <a:ext uri="{FF2B5EF4-FFF2-40B4-BE49-F238E27FC236}">
                <a16:creationId xmlns:a16="http://schemas.microsoft.com/office/drawing/2014/main" id="{AA3B0EA3-EF00-FC4B-B341-AD6A8CE80977}"/>
              </a:ext>
            </a:extLst>
          </p:cNvPr>
          <p:cNvSpPr/>
          <p:nvPr/>
        </p:nvSpPr>
        <p:spPr>
          <a:xfrm>
            <a:off x="566528" y="4819023"/>
            <a:ext cx="400819" cy="323165"/>
          </a:xfrm>
          <a:prstGeom prst="rect">
            <a:avLst/>
          </a:prstGeom>
          <a:noFill/>
        </p:spPr>
        <p:txBody>
          <a:bodyPr wrap="square" lIns="0" tIns="0" rIns="0" bIns="0">
            <a:spAutoFit/>
          </a:bodyPr>
          <a:lstStyle/>
          <a:p>
            <a:pPr algn="r"/>
            <a:r>
              <a:rPr lang="es-ES" sz="2100" b="1" dirty="0">
                <a:solidFill>
                  <a:srgbClr val="01B1C3"/>
                </a:solidFill>
                <a:latin typeface="Calibri" charset="0"/>
                <a:ea typeface="Calibri" charset="0"/>
                <a:cs typeface="Calibri" charset="0"/>
              </a:rPr>
              <a:t>07</a:t>
            </a:r>
            <a:endParaRPr lang="es-PE" sz="2100" b="1" dirty="0">
              <a:solidFill>
                <a:srgbClr val="01B1C3"/>
              </a:solidFill>
              <a:latin typeface="Calibri" charset="0"/>
              <a:ea typeface="Calibri" charset="0"/>
              <a:cs typeface="Calibri" charset="0"/>
            </a:endParaRPr>
          </a:p>
        </p:txBody>
      </p:sp>
      <p:grpSp>
        <p:nvGrpSpPr>
          <p:cNvPr id="43" name="Agrupar 29">
            <a:extLst>
              <a:ext uri="{FF2B5EF4-FFF2-40B4-BE49-F238E27FC236}">
                <a16:creationId xmlns:a16="http://schemas.microsoft.com/office/drawing/2014/main" id="{3A50D4E0-124B-2941-B67A-6AA8C19215E6}"/>
              </a:ext>
            </a:extLst>
          </p:cNvPr>
          <p:cNvGrpSpPr/>
          <p:nvPr/>
        </p:nvGrpSpPr>
        <p:grpSpPr>
          <a:xfrm>
            <a:off x="1055332" y="4920860"/>
            <a:ext cx="140792" cy="140258"/>
            <a:chOff x="3427964" y="2244682"/>
            <a:chExt cx="225891" cy="225034"/>
          </a:xfrm>
        </p:grpSpPr>
        <p:sp>
          <p:nvSpPr>
            <p:cNvPr id="44" name="Elipse 43">
              <a:extLst>
                <a:ext uri="{FF2B5EF4-FFF2-40B4-BE49-F238E27FC236}">
                  <a16:creationId xmlns:a16="http://schemas.microsoft.com/office/drawing/2014/main" id="{18A77903-3958-B14B-9018-D101F2AFD02B}"/>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5" name="Elipse 44">
              <a:extLst>
                <a:ext uri="{FF2B5EF4-FFF2-40B4-BE49-F238E27FC236}">
                  <a16:creationId xmlns:a16="http://schemas.microsoft.com/office/drawing/2014/main" id="{C171F6E9-EA4A-0F45-86A2-3F345818BD31}"/>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197726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B63D82C3-341B-314E-A49D-A67CEA583E57}"/>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13BF0F20-1897-7A47-969D-59844BDF0AEB}"/>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PRODUCTIVIDAD</a:t>
            </a:r>
          </a:p>
        </p:txBody>
      </p:sp>
      <p:pic>
        <p:nvPicPr>
          <p:cNvPr id="8" name="Imagen 7">
            <a:extLst>
              <a:ext uri="{FF2B5EF4-FFF2-40B4-BE49-F238E27FC236}">
                <a16:creationId xmlns:a16="http://schemas.microsoft.com/office/drawing/2014/main" id="{318346C5-C3B6-0E41-A442-CCEDE46B5C18}"/>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75591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7973753" cy="327782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PRODUCTIVIDAD DE UN ALMACÉN</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La productividad en un almacén es el grado de eficiencia y rentabilidad con el que se realizan las operaciones de almacenaje y distribución de mercancías. Los siete principales aspectos logísticos para mejorar y aumentar la productividad en un almacén son los siguientes:</a:t>
            </a:r>
          </a:p>
          <a:p>
            <a:pPr marL="11725">
              <a:buSzPct val="100000"/>
              <a:tabLst>
                <a:tab pos="121285" algn="l"/>
              </a:tabLst>
            </a:pPr>
            <a:endParaRPr lang="es-ES" sz="1600" spc="-10" dirty="0">
              <a:solidFill>
                <a:srgbClr val="262626"/>
              </a:solidFill>
              <a:cs typeface="Source Sans Pro"/>
            </a:endParaRPr>
          </a:p>
          <a:p>
            <a:pPr marL="182563" indent="-171450">
              <a:buClr>
                <a:srgbClr val="7150A0"/>
              </a:buClr>
              <a:buSzPct val="100000"/>
              <a:buFont typeface="+mj-lt"/>
              <a:buAutoNum type="arabicPeriod"/>
            </a:pPr>
            <a:r>
              <a:rPr lang="es-ES" sz="1600" spc="-10" dirty="0">
                <a:solidFill>
                  <a:srgbClr val="262626"/>
                </a:solidFill>
                <a:cs typeface="Source Sans Pro"/>
              </a:rPr>
              <a:t>Diseña tu almacén con un </a:t>
            </a:r>
            <a:r>
              <a:rPr lang="es-ES" sz="1600" i="1" spc="-10" dirty="0">
                <a:solidFill>
                  <a:srgbClr val="262626"/>
                </a:solidFill>
                <a:cs typeface="Source Sans Pro"/>
              </a:rPr>
              <a:t>layout</a:t>
            </a:r>
            <a:r>
              <a:rPr lang="es-ES" sz="1600" spc="-10" dirty="0">
                <a:solidFill>
                  <a:srgbClr val="262626"/>
                </a:solidFill>
                <a:cs typeface="Source Sans Pro"/>
              </a:rPr>
              <a:t> eficiente.</a:t>
            </a:r>
          </a:p>
          <a:p>
            <a:pPr marL="182563" indent="-171450">
              <a:buClr>
                <a:srgbClr val="7150A0"/>
              </a:buClr>
              <a:buSzPct val="100000"/>
              <a:buFont typeface="+mj-lt"/>
              <a:buAutoNum type="arabicPeriod"/>
            </a:pPr>
            <a:r>
              <a:rPr lang="es-ES" sz="1600" spc="-10" dirty="0">
                <a:solidFill>
                  <a:srgbClr val="262626"/>
                </a:solidFill>
                <a:cs typeface="Source Sans Pro"/>
              </a:rPr>
              <a:t>Organización de los materiales.</a:t>
            </a:r>
          </a:p>
          <a:p>
            <a:pPr marL="182563" indent="-171450">
              <a:buClr>
                <a:srgbClr val="7150A0"/>
              </a:buClr>
              <a:buSzPct val="100000"/>
              <a:buFont typeface="+mj-lt"/>
              <a:buAutoNum type="arabicPeriod"/>
            </a:pPr>
            <a:r>
              <a:rPr lang="es-ES" sz="1600" spc="-10" dirty="0">
                <a:solidFill>
                  <a:srgbClr val="262626"/>
                </a:solidFill>
                <a:cs typeface="Source Sans Pro"/>
              </a:rPr>
              <a:t>Asegurar el control del inventario.</a:t>
            </a:r>
          </a:p>
          <a:p>
            <a:pPr marL="182563" indent="-171450">
              <a:buClr>
                <a:srgbClr val="7150A0"/>
              </a:buClr>
              <a:buSzPct val="100000"/>
              <a:buFont typeface="+mj-lt"/>
              <a:buAutoNum type="arabicPeriod"/>
            </a:pPr>
            <a:r>
              <a:rPr lang="es-ES" sz="1600" spc="-10" dirty="0">
                <a:solidFill>
                  <a:srgbClr val="262626"/>
                </a:solidFill>
                <a:cs typeface="Source Sans Pro"/>
              </a:rPr>
              <a:t>Optimizar la preparación de pedidos: </a:t>
            </a:r>
          </a:p>
          <a:p>
            <a:pPr marL="182563">
              <a:buSzPct val="100000"/>
            </a:pPr>
            <a:r>
              <a:rPr lang="es-ES" sz="1600" spc="-10" dirty="0">
                <a:solidFill>
                  <a:srgbClr val="262626"/>
                </a:solidFill>
                <a:cs typeface="Source Sans Pro"/>
              </a:rPr>
              <a:t>la importancia del sistema de </a:t>
            </a:r>
            <a:r>
              <a:rPr lang="es-ES" sz="1600" i="1" spc="-10" dirty="0">
                <a:solidFill>
                  <a:srgbClr val="262626"/>
                </a:solidFill>
                <a:cs typeface="Source Sans Pro"/>
              </a:rPr>
              <a:t>picking.</a:t>
            </a:r>
          </a:p>
          <a:p>
            <a:pPr marL="401638" indent="-219075">
              <a:buClr>
                <a:srgbClr val="7150A0"/>
              </a:buClr>
              <a:buSzPct val="100000"/>
              <a:buFont typeface="+mj-lt"/>
              <a:buAutoNum type="arabicPeriod"/>
            </a:pPr>
            <a:r>
              <a:rPr lang="es-PE" sz="1600" spc="-10" dirty="0">
                <a:solidFill>
                  <a:srgbClr val="262626"/>
                </a:solidFill>
                <a:cs typeface="Source Sans Pro"/>
              </a:rPr>
              <a:t>Mejorar el etiquetado.</a:t>
            </a:r>
          </a:p>
          <a:p>
            <a:pPr marL="401638" indent="-219075">
              <a:buClr>
                <a:srgbClr val="7150A0"/>
              </a:buClr>
              <a:buSzPct val="100000"/>
              <a:buFont typeface="+mj-lt"/>
              <a:buAutoNum type="arabicPeriod"/>
            </a:pPr>
            <a:r>
              <a:rPr lang="es-PE" sz="1600" spc="-10" dirty="0">
                <a:solidFill>
                  <a:srgbClr val="262626"/>
                </a:solidFill>
                <a:cs typeface="Source Sans Pro"/>
              </a:rPr>
              <a:t>Implementar indicadores KPI adecuados.</a:t>
            </a:r>
          </a:p>
          <a:p>
            <a:pPr marL="401638" indent="-219075">
              <a:buClr>
                <a:srgbClr val="7150A0"/>
              </a:buClr>
              <a:buSzPct val="100000"/>
              <a:buFont typeface="+mj-lt"/>
              <a:buAutoNum type="arabicPeriod"/>
            </a:pPr>
            <a:r>
              <a:rPr lang="es-PE" sz="1600" spc="-10" dirty="0">
                <a:solidFill>
                  <a:srgbClr val="262626"/>
                </a:solidFill>
                <a:cs typeface="Source Sans Pro"/>
              </a:rPr>
              <a:t>La seguridad por encima de todo.</a:t>
            </a:r>
          </a:p>
        </p:txBody>
      </p:sp>
      <p:sp>
        <p:nvSpPr>
          <p:cNvPr id="6" name="Rectangle 5">
            <a:extLst>
              <a:ext uri="{FF2B5EF4-FFF2-40B4-BE49-F238E27FC236}">
                <a16:creationId xmlns:a16="http://schemas.microsoft.com/office/drawing/2014/main" id="{6DCCE56C-1DFE-EC48-89F6-D16CE513D02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PRODUCTIVIDAD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4E42AF46-B67C-2844-8196-2F59AFA5AAB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51389" y="2146852"/>
            <a:ext cx="4392611" cy="2927292"/>
          </a:xfrm>
          <a:prstGeom prst="rect">
            <a:avLst/>
          </a:prstGeom>
        </p:spPr>
      </p:pic>
    </p:spTree>
    <p:extLst>
      <p:ext uri="{BB962C8B-B14F-4D97-AF65-F5344CB8AC3E}">
        <p14:creationId xmlns:p14="http://schemas.microsoft.com/office/powerpoint/2010/main" val="105013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F67E990-931E-9A4C-95FB-10679ED6BC82}"/>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1859F666-CE47-1A4C-9DE3-861028E7F36D}"/>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GESTIÓN</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ALMACENES</a:t>
            </a:r>
          </a:p>
        </p:txBody>
      </p:sp>
      <p:pic>
        <p:nvPicPr>
          <p:cNvPr id="8" name="Imagen 7">
            <a:extLst>
              <a:ext uri="{FF2B5EF4-FFF2-40B4-BE49-F238E27FC236}">
                <a16:creationId xmlns:a16="http://schemas.microsoft.com/office/drawing/2014/main" id="{52A0647E-E2AA-3544-88E2-092D875E9324}"/>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4768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973753" cy="3585597"/>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INDICADORES CLAVE PARA MEDIR LA PRODUCTIVIDAD EN UN ALMACÉN</a:t>
            </a:r>
          </a:p>
          <a:p>
            <a:pPr marL="11725">
              <a:buSzPct val="100000"/>
              <a:tabLst>
                <a:tab pos="121285" algn="l"/>
              </a:tabLst>
            </a:pPr>
            <a:r>
              <a:rPr lang="es-ES" sz="1600" spc="-10" dirty="0">
                <a:solidFill>
                  <a:srgbClr val="262626"/>
                </a:solidFill>
                <a:cs typeface="Source Sans Pro"/>
              </a:rPr>
              <a:t>Algunos indicadores de almacén son los siguientes:</a:t>
            </a:r>
          </a:p>
          <a:p>
            <a:pPr marL="11725">
              <a:buSzPct val="100000"/>
              <a:tabLst>
                <a:tab pos="121285" algn="l"/>
              </a:tabLst>
            </a:pPr>
            <a:endParaRPr lang="es-ES" sz="1600" spc="-10" dirty="0">
              <a:solidFill>
                <a:srgbClr val="262626"/>
              </a:solidFill>
              <a:cs typeface="Source Sans Pro"/>
            </a:endParaRPr>
          </a:p>
          <a:p>
            <a:pPr marL="269875" indent="-258763">
              <a:buClr>
                <a:srgbClr val="EE4639"/>
              </a:buClr>
              <a:buSzPct val="100000"/>
              <a:buFont typeface="+mj-lt"/>
              <a:buAutoNum type="arabicPeriod"/>
              <a:tabLst>
                <a:tab pos="120650" algn="l"/>
              </a:tabLst>
            </a:pPr>
            <a:r>
              <a:rPr lang="es-ES" sz="1500" spc="-10" dirty="0">
                <a:solidFill>
                  <a:srgbClr val="262626"/>
                </a:solidFill>
                <a:cs typeface="Source Sans Pro"/>
              </a:rPr>
              <a:t>Porcentaje de ocupación del almacén.</a:t>
            </a:r>
          </a:p>
          <a:p>
            <a:pPr marL="269875" indent="-258763">
              <a:buClr>
                <a:srgbClr val="EE4639"/>
              </a:buClr>
              <a:buSzPct val="100000"/>
              <a:buFont typeface="+mj-lt"/>
              <a:buAutoNum type="arabicPeriod"/>
              <a:tabLst>
                <a:tab pos="120650" algn="l"/>
              </a:tabLst>
            </a:pPr>
            <a:r>
              <a:rPr lang="es-ES" sz="1500" spc="-10" dirty="0">
                <a:solidFill>
                  <a:srgbClr val="262626"/>
                </a:solidFill>
                <a:cs typeface="Source Sans Pro"/>
              </a:rPr>
              <a:t>Costo de almacenamiento anual.</a:t>
            </a:r>
          </a:p>
          <a:p>
            <a:pPr marL="269875" indent="-258763">
              <a:buClr>
                <a:srgbClr val="EE4639"/>
              </a:buClr>
              <a:buSzPct val="100000"/>
              <a:buFont typeface="+mj-lt"/>
              <a:buAutoNum type="arabicPeriod"/>
              <a:tabLst>
                <a:tab pos="120650" algn="l"/>
              </a:tabLst>
            </a:pPr>
            <a:r>
              <a:rPr lang="es-ES" sz="1500" spc="-10" dirty="0">
                <a:solidFill>
                  <a:srgbClr val="262626"/>
                </a:solidFill>
                <a:cs typeface="Source Sans Pro"/>
              </a:rPr>
              <a:t>Costo por unidad de producto (caja, pallet, tonelada, etc.).</a:t>
            </a:r>
          </a:p>
          <a:p>
            <a:pPr marL="269875" indent="-258763">
              <a:buClr>
                <a:srgbClr val="EE4639"/>
              </a:buClr>
              <a:buSzPct val="100000"/>
              <a:buFont typeface="+mj-lt"/>
              <a:buAutoNum type="arabicPeriod"/>
              <a:tabLst>
                <a:tab pos="120650" algn="l"/>
              </a:tabLst>
            </a:pPr>
            <a:r>
              <a:rPr lang="es-PE" sz="1500" spc="-10" dirty="0">
                <a:solidFill>
                  <a:srgbClr val="262626"/>
                </a:solidFill>
                <a:cs typeface="Source Sans Pro"/>
              </a:rPr>
              <a:t>Días de inventario.</a:t>
            </a:r>
          </a:p>
          <a:p>
            <a:pPr marL="269875" indent="-258763">
              <a:buClr>
                <a:srgbClr val="EE4639"/>
              </a:buClr>
              <a:buSzPct val="100000"/>
              <a:buFont typeface="+mj-lt"/>
              <a:buAutoNum type="arabicPeriod"/>
              <a:tabLst>
                <a:tab pos="120650" algn="l"/>
              </a:tabLst>
            </a:pPr>
            <a:r>
              <a:rPr lang="es-PE" sz="1500" spc="-10" dirty="0">
                <a:solidFill>
                  <a:srgbClr val="262626"/>
                </a:solidFill>
                <a:cs typeface="Source Sans Pro"/>
              </a:rPr>
              <a:t>Nivel de servicio del almacén.</a:t>
            </a:r>
          </a:p>
          <a:p>
            <a:pPr marL="269875" indent="-258763">
              <a:buClr>
                <a:srgbClr val="EE4639"/>
              </a:buClr>
              <a:buSzPct val="100000"/>
              <a:buFont typeface="+mj-lt"/>
              <a:buAutoNum type="arabicPeriod"/>
              <a:tabLst>
                <a:tab pos="120650" algn="l"/>
              </a:tabLst>
            </a:pPr>
            <a:r>
              <a:rPr lang="es-PE" sz="1500" spc="-10" dirty="0">
                <a:solidFill>
                  <a:srgbClr val="262626"/>
                </a:solidFill>
                <a:cs typeface="Source Sans Pro"/>
              </a:rPr>
              <a:t>Precisión en el surtido –</a:t>
            </a:r>
            <a:r>
              <a:rPr lang="es-PE" sz="1500" i="1" spc="-10" dirty="0">
                <a:solidFill>
                  <a:srgbClr val="262626"/>
                </a:solidFill>
                <a:cs typeface="Source Sans Pro"/>
              </a:rPr>
              <a:t> picking</a:t>
            </a:r>
            <a:r>
              <a:rPr lang="es-PE" sz="1500" spc="-10" dirty="0">
                <a:solidFill>
                  <a:srgbClr val="262626"/>
                </a:solidFill>
                <a:cs typeface="Source Sans Pro"/>
              </a:rPr>
              <a:t>.</a:t>
            </a:r>
          </a:p>
          <a:p>
            <a:pPr marL="269875" indent="-258763">
              <a:buClr>
                <a:srgbClr val="EE4639"/>
              </a:buClr>
              <a:buSzPct val="100000"/>
              <a:buFont typeface="+mj-lt"/>
              <a:buAutoNum type="arabicPeriod"/>
              <a:tabLst>
                <a:tab pos="120650" algn="l"/>
              </a:tabLst>
            </a:pPr>
            <a:r>
              <a:rPr lang="es-PE" sz="1500" spc="-10" dirty="0">
                <a:solidFill>
                  <a:srgbClr val="262626"/>
                </a:solidFill>
                <a:cs typeface="Source Sans Pro"/>
              </a:rPr>
              <a:t>Obsolescencia de productos.</a:t>
            </a:r>
          </a:p>
          <a:p>
            <a:pPr marL="269875" indent="-258763">
              <a:buClr>
                <a:srgbClr val="EE4639"/>
              </a:buClr>
              <a:buSzPct val="100000"/>
              <a:buFont typeface="+mj-lt"/>
              <a:buAutoNum type="arabicPeriod"/>
              <a:tabLst>
                <a:tab pos="120650" algn="l"/>
              </a:tabLst>
            </a:pPr>
            <a:r>
              <a:rPr lang="es-PE" sz="1500" spc="-10" dirty="0">
                <a:solidFill>
                  <a:srgbClr val="262626"/>
                </a:solidFill>
                <a:cs typeface="Source Sans Pro"/>
              </a:rPr>
              <a:t>Tiempo promedio de preparación de un pedido.</a:t>
            </a:r>
          </a:p>
          <a:p>
            <a:pPr marL="269875" indent="-258763">
              <a:buClr>
                <a:srgbClr val="EE4639"/>
              </a:buClr>
              <a:buSzPct val="100000"/>
              <a:buFont typeface="+mj-lt"/>
              <a:buAutoNum type="arabicPeriod"/>
              <a:tabLst>
                <a:tab pos="120650" algn="l"/>
              </a:tabLst>
            </a:pPr>
            <a:r>
              <a:rPr lang="es-PE" sz="1500" spc="-10" dirty="0">
                <a:solidFill>
                  <a:srgbClr val="262626"/>
                </a:solidFill>
                <a:cs typeface="Source Sans Pro"/>
              </a:rPr>
              <a:t>Volumen de unidades recibidas por hora.</a:t>
            </a:r>
          </a:p>
          <a:p>
            <a:pPr marL="269875" indent="-258763">
              <a:buClr>
                <a:srgbClr val="EE4639"/>
              </a:buClr>
              <a:buSzPct val="100000"/>
              <a:buFont typeface="+mj-lt"/>
              <a:buAutoNum type="arabicPeriod"/>
              <a:tabLst>
                <a:tab pos="120650" algn="l"/>
              </a:tabLst>
            </a:pPr>
            <a:r>
              <a:rPr lang="es-PE" sz="1500" spc="-10" dirty="0">
                <a:solidFill>
                  <a:srgbClr val="262626"/>
                </a:solidFill>
                <a:cs typeface="Source Sans Pro"/>
              </a:rPr>
              <a:t>Número de unidades o peso por hora por operario en </a:t>
            </a:r>
            <a:r>
              <a:rPr lang="es-PE" sz="1500" i="1" spc="-10" dirty="0">
                <a:solidFill>
                  <a:srgbClr val="262626"/>
                </a:solidFill>
                <a:cs typeface="Source Sans Pro"/>
              </a:rPr>
              <a:t>picking</a:t>
            </a:r>
            <a:r>
              <a:rPr lang="es-PE" sz="1500" spc="-10" dirty="0">
                <a:solidFill>
                  <a:srgbClr val="262626"/>
                </a:solidFill>
                <a:cs typeface="Source Sans Pro"/>
              </a:rPr>
              <a:t>.</a:t>
            </a:r>
          </a:p>
          <a:p>
            <a:pPr marL="269875" indent="-258763">
              <a:buClr>
                <a:srgbClr val="EE4639"/>
              </a:buClr>
              <a:buSzPct val="100000"/>
              <a:buFont typeface="+mj-lt"/>
              <a:buAutoNum type="arabicPeriod"/>
              <a:tabLst>
                <a:tab pos="120650" algn="l"/>
              </a:tabLst>
            </a:pPr>
            <a:r>
              <a:rPr lang="es-PE" sz="1500" spc="-10" dirty="0">
                <a:solidFill>
                  <a:srgbClr val="262626"/>
                </a:solidFill>
                <a:cs typeface="Source Sans Pro"/>
              </a:rPr>
              <a:t>Tiempo promedio de carga en los vehículos.</a:t>
            </a:r>
          </a:p>
          <a:p>
            <a:pPr marL="269875" indent="-258763">
              <a:buClr>
                <a:srgbClr val="EE4639"/>
              </a:buClr>
              <a:buSzPct val="100000"/>
              <a:buFont typeface="+mj-lt"/>
              <a:buAutoNum type="arabicPeriod"/>
              <a:tabLst>
                <a:tab pos="120650" algn="l"/>
              </a:tabLst>
            </a:pPr>
            <a:r>
              <a:rPr lang="es-PE" sz="1500" spc="-10" dirty="0">
                <a:solidFill>
                  <a:srgbClr val="262626"/>
                </a:solidFill>
                <a:cs typeface="Source Sans Pro"/>
              </a:rPr>
              <a:t>Exactitud de los registros de inventario ERI.</a:t>
            </a:r>
          </a:p>
        </p:txBody>
      </p:sp>
      <p:sp>
        <p:nvSpPr>
          <p:cNvPr id="6" name="Rectangle 5">
            <a:extLst>
              <a:ext uri="{FF2B5EF4-FFF2-40B4-BE49-F238E27FC236}">
                <a16:creationId xmlns:a16="http://schemas.microsoft.com/office/drawing/2014/main" id="{5AC4D705-B249-6F48-A443-89C9649CCC2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PRODUCTIVIDAD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53" name="Imagen 52">
            <a:extLst>
              <a:ext uri="{FF2B5EF4-FFF2-40B4-BE49-F238E27FC236}">
                <a16:creationId xmlns:a16="http://schemas.microsoft.com/office/drawing/2014/main" id="{A19332F6-03E5-0147-BCF8-F83D498AE97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4724" y="1976291"/>
            <a:ext cx="3187037" cy="2407984"/>
          </a:xfrm>
          <a:prstGeom prst="rect">
            <a:avLst/>
          </a:prstGeom>
        </p:spPr>
      </p:pic>
    </p:spTree>
    <p:extLst>
      <p:ext uri="{BB962C8B-B14F-4D97-AF65-F5344CB8AC3E}">
        <p14:creationId xmlns:p14="http://schemas.microsoft.com/office/powerpoint/2010/main" val="172356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25880"/>
            <a:ext cx="8427942"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COSTO DE ALMACENAMIENTO ANUAL</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El costo del almacén está relacionado con todos los recursos necesarios para que se encuentre operativo el almacén o el centro de distribución. Estos costos son:</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B9152216-2480-4289-4806-3B727C4C6CBD}"/>
                  </a:ext>
                </a:extLst>
              </p:cNvPr>
              <p:cNvSpPr txBox="1"/>
              <p:nvPr/>
            </p:nvSpPr>
            <p:spPr>
              <a:xfrm>
                <a:off x="2049707" y="4525265"/>
                <a:ext cx="5044586" cy="527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𝐶𝐴</m:t>
                      </m:r>
                      <m:r>
                        <a:rPr lang="es-ES" b="0" i="1" smtClean="0">
                          <a:latin typeface="Cambria Math" panose="02040503050406030204" pitchFamily="18" charset="0"/>
                        </a:rPr>
                        <m:t>=</m:t>
                      </m:r>
                      <m:f>
                        <m:fPr>
                          <m:ctrlPr>
                            <a:rPr lang="es-ES" i="1" smtClean="0">
                              <a:latin typeface="Cambria Math" panose="02040503050406030204" pitchFamily="18" charset="0"/>
                            </a:rPr>
                          </m:ctrlPr>
                        </m:fPr>
                        <m:num>
                          <m:r>
                            <a:rPr lang="el-GR" b="0" i="1" smtClean="0">
                              <a:latin typeface="Cambria Math" panose="02040503050406030204" pitchFamily="18" charset="0"/>
                            </a:rPr>
                            <m:t>𝛴</m:t>
                          </m:r>
                          <m:r>
                            <a:rPr lang="es-ES" b="0" i="1" smtClean="0">
                              <a:latin typeface="Cambria Math" panose="02040503050406030204" pitchFamily="18" charset="0"/>
                            </a:rPr>
                            <m:t> (</m:t>
                          </m:r>
                          <m:r>
                            <a:rPr lang="es-ES" b="0" i="1" smtClean="0">
                              <a:latin typeface="Cambria Math" panose="02040503050406030204" pitchFamily="18" charset="0"/>
                            </a:rPr>
                            <m:t>𝑐𝑜𝑠𝑡𝑜𝑠</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𝑎𝑙𝑚𝑎𝑐𝑒𝑛𝑎𝑚𝑖𝑒𝑛𝑡𝑜</m:t>
                          </m:r>
                          <m:r>
                            <a:rPr lang="es-ES" b="0" i="1" smtClean="0">
                              <a:latin typeface="Cambria Math" panose="02040503050406030204" pitchFamily="18" charset="0"/>
                            </a:rPr>
                            <m:t> </m:t>
                          </m:r>
                          <m:r>
                            <a:rPr lang="es-ES" b="0" i="1" smtClean="0">
                              <a:latin typeface="Cambria Math" panose="02040503050406030204" pitchFamily="18" charset="0"/>
                            </a:rPr>
                            <m:t>𝑎𝑛𝑢𝑎𝑙</m:t>
                          </m:r>
                          <m:r>
                            <a:rPr lang="es-ES" b="0" i="1" smtClean="0">
                              <a:latin typeface="Cambria Math" panose="02040503050406030204" pitchFamily="18" charset="0"/>
                            </a:rPr>
                            <m:t>)</m:t>
                          </m:r>
                        </m:num>
                        <m:den>
                          <m:r>
                            <a:rPr lang="es-ES" b="0" i="1" smtClean="0">
                              <a:latin typeface="Cambria Math" panose="02040503050406030204" pitchFamily="18" charset="0"/>
                            </a:rPr>
                            <m:t>𝐶𝑜𝑠𝑡𝑜</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𝐼𝑛𝑣𝑒𝑛𝑡𝑎𝑟𝑖𝑜</m:t>
                          </m:r>
                          <m:r>
                            <a:rPr lang="es-ES" b="0" i="1" smtClean="0">
                              <a:latin typeface="Cambria Math" panose="02040503050406030204" pitchFamily="18" charset="0"/>
                            </a:rPr>
                            <m:t> </m:t>
                          </m:r>
                          <m:r>
                            <a:rPr lang="es-ES" b="0" i="1" smtClean="0">
                              <a:latin typeface="Cambria Math" panose="02040503050406030204" pitchFamily="18" charset="0"/>
                            </a:rPr>
                            <m:t>𝑃𝑟𝑜𝑚𝑒𝑑𝑖𝑜</m:t>
                          </m:r>
                        </m:den>
                      </m:f>
                      <m:r>
                        <a:rPr lang="es-ES" b="0" i="1" smtClean="0">
                          <a:latin typeface="Cambria Math" panose="02040503050406030204" pitchFamily="18" charset="0"/>
                        </a:rPr>
                        <m:t>𝑥</m:t>
                      </m:r>
                      <m:r>
                        <a:rPr lang="es-ES" b="0" i="1" smtClean="0">
                          <a:latin typeface="Cambria Math" panose="02040503050406030204" pitchFamily="18" charset="0"/>
                        </a:rPr>
                        <m:t> 100</m:t>
                      </m:r>
                    </m:oMath>
                  </m:oMathPara>
                </a14:m>
                <a:endParaRPr lang="es-PE" dirty="0"/>
              </a:p>
            </p:txBody>
          </p:sp>
        </mc:Choice>
        <mc:Fallback xmlns="">
          <p:sp>
            <p:nvSpPr>
              <p:cNvPr id="4" name="CuadroTexto 3">
                <a:extLst>
                  <a:ext uri="{FF2B5EF4-FFF2-40B4-BE49-F238E27FC236}">
                    <a16:creationId xmlns:a16="http://schemas.microsoft.com/office/drawing/2014/main" id="{B9152216-2480-4289-4806-3B727C4C6CBD}"/>
                  </a:ext>
                </a:extLst>
              </p:cNvPr>
              <p:cNvSpPr txBox="1">
                <a:spLocks noRot="1" noChangeAspect="1" noMove="1" noResize="1" noEditPoints="1" noAdjustHandles="1" noChangeArrowheads="1" noChangeShapeType="1" noTextEdit="1"/>
              </p:cNvSpPr>
              <p:nvPr/>
            </p:nvSpPr>
            <p:spPr>
              <a:xfrm>
                <a:off x="2049707" y="4525265"/>
                <a:ext cx="5044586" cy="527709"/>
              </a:xfrm>
              <a:prstGeom prst="rect">
                <a:avLst/>
              </a:prstGeom>
              <a:blipFill>
                <a:blip r:embed="rId3"/>
                <a:stretch>
                  <a:fillRect l="-754" t="-9524" r="-503" b="-30952"/>
                </a:stretch>
              </a:blipFill>
            </p:spPr>
            <p:txBody>
              <a:bodyPr/>
              <a:lstStyle/>
              <a:p>
                <a:r>
                  <a:rPr lang="es-ES_tradnl">
                    <a:noFill/>
                  </a:rPr>
                  <a:t> </a:t>
                </a:r>
              </a:p>
            </p:txBody>
          </p:sp>
        </mc:Fallback>
      </mc:AlternateContent>
      <p:sp>
        <p:nvSpPr>
          <p:cNvPr id="6" name="Rectangle 5">
            <a:extLst>
              <a:ext uri="{FF2B5EF4-FFF2-40B4-BE49-F238E27FC236}">
                <a16:creationId xmlns:a16="http://schemas.microsoft.com/office/drawing/2014/main" id="{B4628C9F-9DC1-A34A-9214-16217B30EA7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PRODUCTIVIDAD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2" name="Rectángulo 21">
            <a:extLst>
              <a:ext uri="{FF2B5EF4-FFF2-40B4-BE49-F238E27FC236}">
                <a16:creationId xmlns:a16="http://schemas.microsoft.com/office/drawing/2014/main" id="{1D066FD2-D9E2-444E-B0F5-336009494976}"/>
              </a:ext>
            </a:extLst>
          </p:cNvPr>
          <p:cNvSpPr/>
          <p:nvPr/>
        </p:nvSpPr>
        <p:spPr>
          <a:xfrm>
            <a:off x="1307802" y="1954217"/>
            <a:ext cx="3084811" cy="800219"/>
          </a:xfrm>
          <a:prstGeom prst="rect">
            <a:avLst/>
          </a:prstGeom>
        </p:spPr>
        <p:txBody>
          <a:bodyPr wrap="square" lIns="0" tIns="0" rIns="0" bIns="0">
            <a:spAutoFit/>
          </a:bodyPr>
          <a:lstStyle/>
          <a:p>
            <a:pPr marL="11725">
              <a:buSzPct val="100000"/>
              <a:tabLst>
                <a:tab pos="121285" algn="l"/>
              </a:tabLst>
            </a:pPr>
            <a:r>
              <a:rPr lang="es-ES" sz="1300" b="1" dirty="0">
                <a:solidFill>
                  <a:srgbClr val="7150A0"/>
                </a:solidFill>
                <a:latin typeface="Calibri" charset="0"/>
                <a:cs typeface="Calibri" charset="0"/>
              </a:rPr>
              <a:t>COSTOS DEL ESPACIO DE ALMACENAJE: </a:t>
            </a:r>
            <a:br>
              <a:rPr lang="es-ES" sz="1300" b="1" dirty="0">
                <a:solidFill>
                  <a:srgbClr val="7150A0"/>
                </a:solidFill>
                <a:latin typeface="Calibri" charset="0"/>
                <a:cs typeface="Calibri" charset="0"/>
              </a:rPr>
            </a:br>
            <a:r>
              <a:rPr lang="es-ES" sz="1300" spc="-10" dirty="0">
                <a:solidFill>
                  <a:srgbClr val="262626"/>
                </a:solidFill>
                <a:cs typeface="Source Sans Pro"/>
              </a:rPr>
              <a:t>alquiler o amortizaciones, financiamiento, mantenimiento y reparaciones, seguros e impuestos</a:t>
            </a:r>
          </a:p>
        </p:txBody>
      </p:sp>
      <p:sp>
        <p:nvSpPr>
          <p:cNvPr id="23" name="Rectángulo 22">
            <a:extLst>
              <a:ext uri="{FF2B5EF4-FFF2-40B4-BE49-F238E27FC236}">
                <a16:creationId xmlns:a16="http://schemas.microsoft.com/office/drawing/2014/main" id="{3815F5C3-B063-D349-91BB-5593A62507D5}"/>
              </a:ext>
            </a:extLst>
          </p:cNvPr>
          <p:cNvSpPr/>
          <p:nvPr/>
        </p:nvSpPr>
        <p:spPr>
          <a:xfrm>
            <a:off x="503237" y="185617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24" name="Conector recto 23">
            <a:extLst>
              <a:ext uri="{FF2B5EF4-FFF2-40B4-BE49-F238E27FC236}">
                <a16:creationId xmlns:a16="http://schemas.microsoft.com/office/drawing/2014/main" id="{E97A2650-581A-CE4B-983F-93DF5529B9D7}"/>
              </a:ext>
            </a:extLst>
          </p:cNvPr>
          <p:cNvCxnSpPr>
            <a:cxnSpLocks/>
            <a:stCxn id="37" idx="4"/>
            <a:endCxn id="33" idx="0"/>
          </p:cNvCxnSpPr>
          <p:nvPr/>
        </p:nvCxnSpPr>
        <p:spPr>
          <a:xfrm>
            <a:off x="1093400" y="2077964"/>
            <a:ext cx="1" cy="1611441"/>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72A20117-BBF0-1040-AB2F-529AD3EECDCC}"/>
              </a:ext>
            </a:extLst>
          </p:cNvPr>
          <p:cNvSpPr/>
          <p:nvPr/>
        </p:nvSpPr>
        <p:spPr>
          <a:xfrm>
            <a:off x="503237" y="2816616"/>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26" name="Rectángulo 25">
            <a:extLst>
              <a:ext uri="{FF2B5EF4-FFF2-40B4-BE49-F238E27FC236}">
                <a16:creationId xmlns:a16="http://schemas.microsoft.com/office/drawing/2014/main" id="{DA12AA92-225E-C140-A110-06D18421DC4F}"/>
              </a:ext>
            </a:extLst>
          </p:cNvPr>
          <p:cNvSpPr/>
          <p:nvPr/>
        </p:nvSpPr>
        <p:spPr>
          <a:xfrm>
            <a:off x="503237" y="3580563"/>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27" name="Rectángulo 26">
            <a:extLst>
              <a:ext uri="{FF2B5EF4-FFF2-40B4-BE49-F238E27FC236}">
                <a16:creationId xmlns:a16="http://schemas.microsoft.com/office/drawing/2014/main" id="{6970C5B8-4919-AD44-B4E6-0865F9F8D270}"/>
              </a:ext>
            </a:extLst>
          </p:cNvPr>
          <p:cNvSpPr/>
          <p:nvPr/>
        </p:nvSpPr>
        <p:spPr>
          <a:xfrm>
            <a:off x="1307802" y="2920719"/>
            <a:ext cx="3084811" cy="600164"/>
          </a:xfrm>
          <a:prstGeom prst="rect">
            <a:avLst/>
          </a:prstGeom>
        </p:spPr>
        <p:txBody>
          <a:bodyPr wrap="square" lIns="0" tIns="0" rIns="0" bIns="0">
            <a:spAutoFit/>
          </a:bodyPr>
          <a:lstStyle/>
          <a:p>
            <a:pPr marL="11725">
              <a:buSzPct val="100000"/>
              <a:tabLst>
                <a:tab pos="121285" algn="l"/>
              </a:tabLst>
            </a:pPr>
            <a:r>
              <a:rPr lang="es-ES" sz="1300" b="1" dirty="0">
                <a:solidFill>
                  <a:srgbClr val="7150A0"/>
                </a:solidFill>
                <a:latin typeface="Calibri" charset="0"/>
                <a:cs typeface="Calibri" charset="0"/>
              </a:rPr>
              <a:t>COSTOS DE LAS INSTALACIONES: </a:t>
            </a:r>
          </a:p>
          <a:p>
            <a:pPr marL="11725">
              <a:buSzPct val="100000"/>
              <a:tabLst>
                <a:tab pos="121285" algn="l"/>
              </a:tabLst>
            </a:pPr>
            <a:r>
              <a:rPr lang="es-ES" sz="1300" spc="-10" dirty="0">
                <a:solidFill>
                  <a:srgbClr val="262626"/>
                </a:solidFill>
                <a:cs typeface="Source Sans Pro"/>
              </a:rPr>
              <a:t>herramientas y equipos, sistemas de almacenaje, software</a:t>
            </a:r>
          </a:p>
        </p:txBody>
      </p:sp>
      <p:sp>
        <p:nvSpPr>
          <p:cNvPr id="28" name="Rectángulo 27">
            <a:extLst>
              <a:ext uri="{FF2B5EF4-FFF2-40B4-BE49-F238E27FC236}">
                <a16:creationId xmlns:a16="http://schemas.microsoft.com/office/drawing/2014/main" id="{B9A15D79-165A-6244-82D2-7DFCD10D34BB}"/>
              </a:ext>
            </a:extLst>
          </p:cNvPr>
          <p:cNvSpPr/>
          <p:nvPr/>
        </p:nvSpPr>
        <p:spPr>
          <a:xfrm>
            <a:off x="1307802" y="3673431"/>
            <a:ext cx="3084811" cy="600164"/>
          </a:xfrm>
          <a:prstGeom prst="rect">
            <a:avLst/>
          </a:prstGeom>
        </p:spPr>
        <p:txBody>
          <a:bodyPr wrap="square" lIns="0" tIns="0" rIns="0" bIns="0">
            <a:spAutoFit/>
          </a:bodyPr>
          <a:lstStyle/>
          <a:p>
            <a:pPr marL="11725">
              <a:buSzPct val="100000"/>
              <a:tabLst>
                <a:tab pos="121285" algn="l"/>
              </a:tabLst>
            </a:pPr>
            <a:r>
              <a:rPr lang="es-ES" sz="1300" b="1" dirty="0">
                <a:solidFill>
                  <a:srgbClr val="7150A0"/>
                </a:solidFill>
                <a:latin typeface="Calibri" charset="0"/>
                <a:cs typeface="Calibri" charset="0"/>
              </a:rPr>
              <a:t>COSTOS DE MANIPULACIÓN Y GESTIÓN: </a:t>
            </a:r>
          </a:p>
          <a:p>
            <a:pPr marL="11725">
              <a:buSzPct val="100000"/>
              <a:tabLst>
                <a:tab pos="121285" algn="l"/>
              </a:tabLst>
            </a:pPr>
            <a:r>
              <a:rPr lang="es-ES" sz="1300" spc="-10" dirty="0">
                <a:solidFill>
                  <a:srgbClr val="262626"/>
                </a:solidFill>
                <a:cs typeface="Source Sans Pro"/>
              </a:rPr>
              <a:t>costo de personal, costo de amortización de equipos, suministros.</a:t>
            </a:r>
          </a:p>
        </p:txBody>
      </p:sp>
      <p:grpSp>
        <p:nvGrpSpPr>
          <p:cNvPr id="29" name="Agrupar 16">
            <a:extLst>
              <a:ext uri="{FF2B5EF4-FFF2-40B4-BE49-F238E27FC236}">
                <a16:creationId xmlns:a16="http://schemas.microsoft.com/office/drawing/2014/main" id="{BE3A2848-30B0-8E4D-9AC1-9EE0E68CD603}"/>
              </a:ext>
            </a:extLst>
          </p:cNvPr>
          <p:cNvGrpSpPr/>
          <p:nvPr/>
        </p:nvGrpSpPr>
        <p:grpSpPr>
          <a:xfrm>
            <a:off x="1023005" y="2925458"/>
            <a:ext cx="140792" cy="140258"/>
            <a:chOff x="3427964" y="2244682"/>
            <a:chExt cx="225891" cy="225034"/>
          </a:xfrm>
        </p:grpSpPr>
        <p:sp>
          <p:nvSpPr>
            <p:cNvPr id="30" name="Elipse 29">
              <a:extLst>
                <a:ext uri="{FF2B5EF4-FFF2-40B4-BE49-F238E27FC236}">
                  <a16:creationId xmlns:a16="http://schemas.microsoft.com/office/drawing/2014/main" id="{530B0294-BCDD-7E43-BD47-19AC48D5A2B0}"/>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Elipse 30">
              <a:extLst>
                <a:ext uri="{FF2B5EF4-FFF2-40B4-BE49-F238E27FC236}">
                  <a16:creationId xmlns:a16="http://schemas.microsoft.com/office/drawing/2014/main" id="{F37CC10B-9D2A-D84C-B58C-D5F874CC75B0}"/>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2" name="Agrupar 26">
            <a:extLst>
              <a:ext uri="{FF2B5EF4-FFF2-40B4-BE49-F238E27FC236}">
                <a16:creationId xmlns:a16="http://schemas.microsoft.com/office/drawing/2014/main" id="{6A78247E-C155-A841-8255-6CB93D67D1AE}"/>
              </a:ext>
            </a:extLst>
          </p:cNvPr>
          <p:cNvGrpSpPr/>
          <p:nvPr/>
        </p:nvGrpSpPr>
        <p:grpSpPr>
          <a:xfrm>
            <a:off x="1023005" y="3689405"/>
            <a:ext cx="140792" cy="140258"/>
            <a:chOff x="3427964" y="2244682"/>
            <a:chExt cx="225891" cy="225034"/>
          </a:xfrm>
        </p:grpSpPr>
        <p:sp>
          <p:nvSpPr>
            <p:cNvPr id="33" name="Elipse 32">
              <a:extLst>
                <a:ext uri="{FF2B5EF4-FFF2-40B4-BE49-F238E27FC236}">
                  <a16:creationId xmlns:a16="http://schemas.microsoft.com/office/drawing/2014/main" id="{11FB341F-B198-EE48-9241-7753F434B42B}"/>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4" name="Elipse 33">
              <a:extLst>
                <a:ext uri="{FF2B5EF4-FFF2-40B4-BE49-F238E27FC236}">
                  <a16:creationId xmlns:a16="http://schemas.microsoft.com/office/drawing/2014/main" id="{7FE33048-A1DC-E749-8F56-E89ED08406B4}"/>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5" name="Agrupar 29">
            <a:extLst>
              <a:ext uri="{FF2B5EF4-FFF2-40B4-BE49-F238E27FC236}">
                <a16:creationId xmlns:a16="http://schemas.microsoft.com/office/drawing/2014/main" id="{61ECE57D-8C8C-314D-9FCE-2BAE02F597E3}"/>
              </a:ext>
            </a:extLst>
          </p:cNvPr>
          <p:cNvGrpSpPr/>
          <p:nvPr/>
        </p:nvGrpSpPr>
        <p:grpSpPr>
          <a:xfrm>
            <a:off x="1023005" y="1971362"/>
            <a:ext cx="140792" cy="140258"/>
            <a:chOff x="3427964" y="2244682"/>
            <a:chExt cx="225891" cy="225034"/>
          </a:xfrm>
        </p:grpSpPr>
        <p:sp>
          <p:nvSpPr>
            <p:cNvPr id="36" name="Elipse 35">
              <a:extLst>
                <a:ext uri="{FF2B5EF4-FFF2-40B4-BE49-F238E27FC236}">
                  <a16:creationId xmlns:a16="http://schemas.microsoft.com/office/drawing/2014/main" id="{E8A888F5-1257-9C46-A629-2E15C53D4D72}"/>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7" name="Elipse 36">
              <a:extLst>
                <a:ext uri="{FF2B5EF4-FFF2-40B4-BE49-F238E27FC236}">
                  <a16:creationId xmlns:a16="http://schemas.microsoft.com/office/drawing/2014/main" id="{BF05D530-FBB9-6F41-9FDB-A147F420401C}"/>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0" name="Rectángulo 39">
            <a:extLst>
              <a:ext uri="{FF2B5EF4-FFF2-40B4-BE49-F238E27FC236}">
                <a16:creationId xmlns:a16="http://schemas.microsoft.com/office/drawing/2014/main" id="{4D5F6749-C2BA-0941-8277-C53890770418}"/>
              </a:ext>
            </a:extLst>
          </p:cNvPr>
          <p:cNvSpPr/>
          <p:nvPr/>
        </p:nvSpPr>
        <p:spPr>
          <a:xfrm>
            <a:off x="5553799" y="1954217"/>
            <a:ext cx="3084811" cy="600164"/>
          </a:xfrm>
          <a:prstGeom prst="rect">
            <a:avLst/>
          </a:prstGeom>
        </p:spPr>
        <p:txBody>
          <a:bodyPr wrap="square" lIns="0" tIns="0" rIns="0" bIns="0">
            <a:spAutoFit/>
          </a:bodyPr>
          <a:lstStyle/>
          <a:p>
            <a:pPr marL="11725">
              <a:buSzPct val="100000"/>
              <a:tabLst>
                <a:tab pos="121285" algn="l"/>
              </a:tabLst>
            </a:pPr>
            <a:r>
              <a:rPr lang="es-ES" sz="1300" b="1" dirty="0">
                <a:solidFill>
                  <a:srgbClr val="7150A0"/>
                </a:solidFill>
                <a:latin typeface="Calibri" charset="0"/>
                <a:cs typeface="Calibri" charset="0"/>
              </a:rPr>
              <a:t>COSTOS DE MANTENIMIENTO DEL INVENTARIO: </a:t>
            </a:r>
          </a:p>
          <a:p>
            <a:pPr marL="11725">
              <a:buSzPct val="100000"/>
              <a:tabLst>
                <a:tab pos="121285" algn="l"/>
              </a:tabLst>
            </a:pPr>
            <a:r>
              <a:rPr lang="es-ES" sz="1300" spc="-10" dirty="0">
                <a:solidFill>
                  <a:srgbClr val="262626"/>
                </a:solidFill>
                <a:cs typeface="Source Sans Pro"/>
              </a:rPr>
              <a:t>costo del inventario mismo y seguros.</a:t>
            </a:r>
          </a:p>
        </p:txBody>
      </p:sp>
      <p:sp>
        <p:nvSpPr>
          <p:cNvPr id="41" name="Rectángulo 40">
            <a:extLst>
              <a:ext uri="{FF2B5EF4-FFF2-40B4-BE49-F238E27FC236}">
                <a16:creationId xmlns:a16="http://schemas.microsoft.com/office/drawing/2014/main" id="{297A5BC7-0568-F547-902C-2C1708A8FCF8}"/>
              </a:ext>
            </a:extLst>
          </p:cNvPr>
          <p:cNvSpPr/>
          <p:nvPr/>
        </p:nvSpPr>
        <p:spPr>
          <a:xfrm>
            <a:off x="4749234" y="1856171"/>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04</a:t>
            </a:r>
            <a:endParaRPr lang="es-PE" sz="2800" b="1" dirty="0">
              <a:solidFill>
                <a:srgbClr val="7150A0"/>
              </a:solidFill>
              <a:latin typeface="Calibri" charset="0"/>
              <a:ea typeface="Calibri" charset="0"/>
              <a:cs typeface="Calibri" charset="0"/>
            </a:endParaRPr>
          </a:p>
        </p:txBody>
      </p:sp>
      <p:cxnSp>
        <p:nvCxnSpPr>
          <p:cNvPr id="42" name="Conector recto 41">
            <a:extLst>
              <a:ext uri="{FF2B5EF4-FFF2-40B4-BE49-F238E27FC236}">
                <a16:creationId xmlns:a16="http://schemas.microsoft.com/office/drawing/2014/main" id="{1D26B36C-895C-7041-94DF-58634F6A05EE}"/>
              </a:ext>
            </a:extLst>
          </p:cNvPr>
          <p:cNvCxnSpPr>
            <a:cxnSpLocks/>
            <a:stCxn id="55" idx="4"/>
            <a:endCxn id="49" idx="4"/>
          </p:cNvCxnSpPr>
          <p:nvPr/>
        </p:nvCxnSpPr>
        <p:spPr>
          <a:xfrm>
            <a:off x="5339397" y="2077964"/>
            <a:ext cx="0" cy="954096"/>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43" name="Rectángulo 42">
            <a:extLst>
              <a:ext uri="{FF2B5EF4-FFF2-40B4-BE49-F238E27FC236}">
                <a16:creationId xmlns:a16="http://schemas.microsoft.com/office/drawing/2014/main" id="{A173A73E-3F43-2840-8BE5-0845EAAF6026}"/>
              </a:ext>
            </a:extLst>
          </p:cNvPr>
          <p:cNvSpPr/>
          <p:nvPr/>
        </p:nvSpPr>
        <p:spPr>
          <a:xfrm>
            <a:off x="4749234" y="2816616"/>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05</a:t>
            </a:r>
            <a:endParaRPr lang="es-PE" sz="2800" b="1" dirty="0">
              <a:solidFill>
                <a:srgbClr val="7150A0"/>
              </a:solidFill>
              <a:latin typeface="Calibri" charset="0"/>
              <a:ea typeface="Calibri" charset="0"/>
              <a:cs typeface="Calibri" charset="0"/>
            </a:endParaRPr>
          </a:p>
        </p:txBody>
      </p:sp>
      <p:sp>
        <p:nvSpPr>
          <p:cNvPr id="45" name="Rectángulo 44">
            <a:extLst>
              <a:ext uri="{FF2B5EF4-FFF2-40B4-BE49-F238E27FC236}">
                <a16:creationId xmlns:a16="http://schemas.microsoft.com/office/drawing/2014/main" id="{A98DDB9E-F396-8149-AFA7-A5DE5ED084DC}"/>
              </a:ext>
            </a:extLst>
          </p:cNvPr>
          <p:cNvSpPr/>
          <p:nvPr/>
        </p:nvSpPr>
        <p:spPr>
          <a:xfrm>
            <a:off x="5553799" y="2920719"/>
            <a:ext cx="3084811" cy="600164"/>
          </a:xfrm>
          <a:prstGeom prst="rect">
            <a:avLst/>
          </a:prstGeom>
        </p:spPr>
        <p:txBody>
          <a:bodyPr wrap="square" lIns="0" tIns="0" rIns="0" bIns="0">
            <a:spAutoFit/>
          </a:bodyPr>
          <a:lstStyle/>
          <a:p>
            <a:pPr marL="11725">
              <a:buSzPct val="100000"/>
              <a:tabLst>
                <a:tab pos="121285" algn="l"/>
              </a:tabLst>
            </a:pPr>
            <a:r>
              <a:rPr lang="es-ES" sz="1300" b="1" dirty="0">
                <a:solidFill>
                  <a:srgbClr val="7150A0"/>
                </a:solidFill>
                <a:latin typeface="Calibri" charset="0"/>
                <a:cs typeface="Calibri" charset="0"/>
              </a:rPr>
              <a:t>OTROS COSTOS: </a:t>
            </a:r>
          </a:p>
          <a:p>
            <a:pPr marL="11725">
              <a:buSzPct val="100000"/>
              <a:tabLst>
                <a:tab pos="121285" algn="l"/>
              </a:tabLst>
            </a:pPr>
            <a:r>
              <a:rPr lang="es-ES" sz="1300" spc="-10" dirty="0">
                <a:solidFill>
                  <a:srgbClr val="262626"/>
                </a:solidFill>
                <a:cs typeface="Source Sans Pro"/>
              </a:rPr>
              <a:t>roturas de inventario, daños a mercadería, descuadres de inventario y obsolescencia.</a:t>
            </a:r>
          </a:p>
        </p:txBody>
      </p:sp>
      <p:grpSp>
        <p:nvGrpSpPr>
          <p:cNvPr id="47" name="Agrupar 16">
            <a:extLst>
              <a:ext uri="{FF2B5EF4-FFF2-40B4-BE49-F238E27FC236}">
                <a16:creationId xmlns:a16="http://schemas.microsoft.com/office/drawing/2014/main" id="{CAC0C9BC-C5B0-EC47-BA68-0C506DB4FF83}"/>
              </a:ext>
            </a:extLst>
          </p:cNvPr>
          <p:cNvGrpSpPr/>
          <p:nvPr/>
        </p:nvGrpSpPr>
        <p:grpSpPr>
          <a:xfrm>
            <a:off x="5269002" y="2925458"/>
            <a:ext cx="140792" cy="140258"/>
            <a:chOff x="3427964" y="2244682"/>
            <a:chExt cx="225891" cy="225034"/>
          </a:xfrm>
        </p:grpSpPr>
        <p:sp>
          <p:nvSpPr>
            <p:cNvPr id="48" name="Elipse 47">
              <a:extLst>
                <a:ext uri="{FF2B5EF4-FFF2-40B4-BE49-F238E27FC236}">
                  <a16:creationId xmlns:a16="http://schemas.microsoft.com/office/drawing/2014/main" id="{0E387691-000D-AD4C-85C5-68220BD17F1B}"/>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9" name="Elipse 48">
              <a:extLst>
                <a:ext uri="{FF2B5EF4-FFF2-40B4-BE49-F238E27FC236}">
                  <a16:creationId xmlns:a16="http://schemas.microsoft.com/office/drawing/2014/main" id="{C3C6B2B3-A8AC-D14A-91F5-FD8B52719877}"/>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53" name="Agrupar 29">
            <a:extLst>
              <a:ext uri="{FF2B5EF4-FFF2-40B4-BE49-F238E27FC236}">
                <a16:creationId xmlns:a16="http://schemas.microsoft.com/office/drawing/2014/main" id="{4053E8A8-1630-F94E-A1E0-3F88AC1990E1}"/>
              </a:ext>
            </a:extLst>
          </p:cNvPr>
          <p:cNvGrpSpPr/>
          <p:nvPr/>
        </p:nvGrpSpPr>
        <p:grpSpPr>
          <a:xfrm>
            <a:off x="5269002" y="1971362"/>
            <a:ext cx="140792" cy="140258"/>
            <a:chOff x="3427964" y="2244682"/>
            <a:chExt cx="225891" cy="225034"/>
          </a:xfrm>
        </p:grpSpPr>
        <p:sp>
          <p:nvSpPr>
            <p:cNvPr id="54" name="Elipse 53">
              <a:extLst>
                <a:ext uri="{FF2B5EF4-FFF2-40B4-BE49-F238E27FC236}">
                  <a16:creationId xmlns:a16="http://schemas.microsoft.com/office/drawing/2014/main" id="{3364AB7E-E73A-6E4F-BEF9-3C8E0ABFFEE6}"/>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Elipse 54">
              <a:extLst>
                <a:ext uri="{FF2B5EF4-FFF2-40B4-BE49-F238E27FC236}">
                  <a16:creationId xmlns:a16="http://schemas.microsoft.com/office/drawing/2014/main" id="{487F8F28-7197-4644-8E11-EDAB8C4B7D19}"/>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34515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25880"/>
            <a:ext cx="8172451"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SEGUIMIENTO AL COSTO DE ALMACENAMIENTO ANUAL</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El costo del almacenamiento anual puede llevarse a costo / m</a:t>
            </a:r>
            <a:r>
              <a:rPr lang="es-ES" sz="1600" spc="-10" baseline="30000" dirty="0">
                <a:solidFill>
                  <a:srgbClr val="262626"/>
                </a:solidFill>
                <a:cs typeface="Source Sans Pro"/>
              </a:rPr>
              <a:t>2</a:t>
            </a:r>
            <a:r>
              <a:rPr lang="es-ES" sz="1600" spc="-10" dirty="0">
                <a:solidFill>
                  <a:srgbClr val="262626"/>
                </a:solidFill>
                <a:cs typeface="Source Sans Pro"/>
              </a:rPr>
              <a:t> dividiendo el costo entre los metros cuadrados del almacén. Controlamos la productividad de 2 almacenes en esta imagen.</a:t>
            </a:r>
          </a:p>
        </p:txBody>
      </p:sp>
      <p:pic>
        <p:nvPicPr>
          <p:cNvPr id="2" name="Imagen 1">
            <a:extLst>
              <a:ext uri="{FF2B5EF4-FFF2-40B4-BE49-F238E27FC236}">
                <a16:creationId xmlns:a16="http://schemas.microsoft.com/office/drawing/2014/main" id="{57ACCF37-0274-6FA7-1BAF-292648B88491}"/>
              </a:ext>
            </a:extLst>
          </p:cNvPr>
          <p:cNvPicPr>
            <a:picLocks noChangeAspect="1"/>
          </p:cNvPicPr>
          <p:nvPr/>
        </p:nvPicPr>
        <p:blipFill>
          <a:blip r:embed="rId3"/>
          <a:stretch>
            <a:fillRect/>
          </a:stretch>
        </p:blipFill>
        <p:spPr>
          <a:xfrm>
            <a:off x="1502351" y="1995817"/>
            <a:ext cx="6139297" cy="2882627"/>
          </a:xfrm>
          <a:prstGeom prst="rect">
            <a:avLst/>
          </a:prstGeom>
        </p:spPr>
      </p:pic>
      <p:sp>
        <p:nvSpPr>
          <p:cNvPr id="6" name="Rectangle 5">
            <a:extLst>
              <a:ext uri="{FF2B5EF4-FFF2-40B4-BE49-F238E27FC236}">
                <a16:creationId xmlns:a16="http://schemas.microsoft.com/office/drawing/2014/main" id="{8E59D4DA-62C4-0C46-AABB-08BB908A72F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PRODUCTIVIDAD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004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5C9AB56-FBE1-3F48-BEE2-1E117FF927E3}"/>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4913EA2F-6213-D04C-B3CB-E5C853F086DE}"/>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Regular" charset="0"/>
                <a:cs typeface="Calibri"/>
              </a:rPr>
              <a:t>UTILIZACIÓN - </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DISPONIBILIDAD</a:t>
            </a:r>
          </a:p>
        </p:txBody>
      </p:sp>
      <p:pic>
        <p:nvPicPr>
          <p:cNvPr id="8" name="Imagen 7">
            <a:extLst>
              <a:ext uri="{FF2B5EF4-FFF2-40B4-BE49-F238E27FC236}">
                <a16:creationId xmlns:a16="http://schemas.microsoft.com/office/drawing/2014/main" id="{92AEE91A-FB4F-BA4B-B91A-793D1338A1DF}"/>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320267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5" cy="2539157"/>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UTILIZACIÓN</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La utilización del almacén como capacidad se mide por m</a:t>
            </a:r>
            <a:r>
              <a:rPr lang="es-ES" sz="1600" spc="-10" baseline="30000" dirty="0">
                <a:solidFill>
                  <a:srgbClr val="262626"/>
                </a:solidFill>
                <a:cs typeface="Source Sans Pro"/>
              </a:rPr>
              <a:t>2</a:t>
            </a:r>
            <a:r>
              <a:rPr lang="es-ES" sz="1600" spc="-10" dirty="0">
                <a:solidFill>
                  <a:srgbClr val="262626"/>
                </a:solidFill>
                <a:cs typeface="Source Sans Pro"/>
              </a:rPr>
              <a:t>, por número de posiciones o incluso por metros cúbicos. Lo ideal es mantenerlo ocupado al 100 % sin embargo, depende de la demanda y de muchos factores.</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Lo ideal es utilizar por encima de un 90 % la capacidad del almacén.</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B3614ABF-888A-D440-BEAE-33D97FFD4D3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UTILIZACIÓN – DISPONIBILIDAD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2045FA00-DE1B-ED47-B04A-64FB1C22D7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1389" y="0"/>
            <a:ext cx="4392612" cy="5715000"/>
          </a:xfrm>
          <a:prstGeom prst="rect">
            <a:avLst/>
          </a:prstGeom>
        </p:spPr>
      </p:pic>
    </p:spTree>
    <p:extLst>
      <p:ext uri="{BB962C8B-B14F-4D97-AF65-F5344CB8AC3E}">
        <p14:creationId xmlns:p14="http://schemas.microsoft.com/office/powerpoint/2010/main" val="349375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3889376" cy="2785378"/>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DISPONIBILIDAD = NIVEL DE SERVICIO</a:t>
            </a:r>
          </a:p>
          <a:p>
            <a:pPr marL="11725">
              <a:buSzPct val="100000"/>
              <a:tabLst>
                <a:tab pos="121285" algn="l"/>
              </a:tabLst>
            </a:pPr>
            <a:r>
              <a:rPr lang="es-ES" sz="1600" spc="-10" dirty="0">
                <a:solidFill>
                  <a:srgbClr val="262626"/>
                </a:solidFill>
                <a:cs typeface="Source Sans Pro"/>
              </a:rPr>
              <a:t>La disponibilidad es el nivel de servicio que ofrece un almacén a su cliente. Lo ideal es tener un 100 % de disponibilidad, pero esto haría a los almacenes muy costosos. En este caso hay que decidir por un nivel de servicio segmentado por tipo de productos. Por ejemplo la clasificación ABC sirve muy bien en estos caso, por ejemplo, los productos de clase A tienen una disponibilidad del 99 %, los B del 90 % y los C del 80 %.</a:t>
            </a:r>
            <a:endParaRPr lang="es-PE" sz="1600" spc="-10" dirty="0">
              <a:solidFill>
                <a:srgbClr val="262626"/>
              </a:solidFill>
              <a:cs typeface="Source Sans Pro"/>
            </a:endParaRPr>
          </a:p>
        </p:txBody>
      </p:sp>
      <p:pic>
        <p:nvPicPr>
          <p:cNvPr id="6" name="Imagen 5">
            <a:extLst>
              <a:ext uri="{FF2B5EF4-FFF2-40B4-BE49-F238E27FC236}">
                <a16:creationId xmlns:a16="http://schemas.microsoft.com/office/drawing/2014/main" id="{81EE558E-D9FD-4E99-9C15-3F2CE325FD1E}"/>
              </a:ext>
            </a:extLst>
          </p:cNvPr>
          <p:cNvPicPr>
            <a:picLocks noChangeAspect="1"/>
          </p:cNvPicPr>
          <p:nvPr/>
        </p:nvPicPr>
        <p:blipFill>
          <a:blip r:embed="rId3"/>
          <a:stretch>
            <a:fillRect/>
          </a:stretch>
        </p:blipFill>
        <p:spPr>
          <a:xfrm>
            <a:off x="4751388" y="3183119"/>
            <a:ext cx="3924300" cy="2058649"/>
          </a:xfrm>
          <a:prstGeom prst="rect">
            <a:avLst/>
          </a:prstGeom>
        </p:spPr>
      </p:pic>
      <p:sp>
        <p:nvSpPr>
          <p:cNvPr id="7" name="Rectangle 5">
            <a:extLst>
              <a:ext uri="{FF2B5EF4-FFF2-40B4-BE49-F238E27FC236}">
                <a16:creationId xmlns:a16="http://schemas.microsoft.com/office/drawing/2014/main" id="{7570285E-8BE2-9E40-B920-A48B291191C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UTILIZACIÓN – DISPONIBILIDAD</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F2EC2225-5302-9445-B8E3-45D1A323A99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51388" y="487693"/>
            <a:ext cx="3920033" cy="2610862"/>
          </a:xfrm>
          <a:prstGeom prst="rect">
            <a:avLst/>
          </a:prstGeom>
        </p:spPr>
      </p:pic>
    </p:spTree>
    <p:extLst>
      <p:ext uri="{BB962C8B-B14F-4D97-AF65-F5344CB8AC3E}">
        <p14:creationId xmlns:p14="http://schemas.microsoft.com/office/powerpoint/2010/main" val="253573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52C7CB7-C509-0646-A334-41D49A8071B8}"/>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2678EE21-B93F-F545-8760-AB2B7007CFF3}"/>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86E193B5-B15C-7544-B7CE-91431B4194F6}"/>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2768B8D6-C420-774C-B28B-D85720B8B9CD}"/>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127B3D5B-DA66-BD47-A85A-428A91E55BB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647136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67EF925-473B-424F-B76C-BE0815D3C482}"/>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101CA639-D695-FF49-96D6-F82EE8DD8DE9}"/>
              </a:ext>
            </a:extLst>
          </p:cNvPr>
          <p:cNvSpPr txBox="1"/>
          <p:nvPr/>
        </p:nvSpPr>
        <p:spPr>
          <a:xfrm>
            <a:off x="1279545" y="912813"/>
            <a:ext cx="5705454" cy="2369880"/>
          </a:xfrm>
          <a:prstGeom prst="rect">
            <a:avLst/>
          </a:prstGeom>
        </p:spPr>
        <p:txBody>
          <a:bodyPr vert="horz" wrap="square" lIns="0" tIns="0" rIns="0" bIns="0" rtlCol="0">
            <a:spAutoFit/>
          </a:bodyPr>
          <a:lstStyle/>
          <a:p>
            <a:r>
              <a:rPr lang="es-PE" sz="1400" dirty="0">
                <a:latin typeface="Calibri" charset="0"/>
                <a:cs typeface="Calibri" charset="0"/>
              </a:rPr>
              <a:t>Los almacenes se diseñan y ubican bajo consideraciones estratégicas.</a:t>
            </a:r>
          </a:p>
          <a:p>
            <a:endParaRPr lang="es-PE" sz="1400" dirty="0">
              <a:latin typeface="Calibri" charset="0"/>
              <a:cs typeface="Calibri" charset="0"/>
            </a:endParaRPr>
          </a:p>
          <a:p>
            <a:r>
              <a:rPr lang="es-PE" sz="1400" dirty="0">
                <a:latin typeface="Calibri" charset="0"/>
                <a:cs typeface="Calibri" charset="0"/>
              </a:rPr>
              <a:t>Existen diferentes tipos de almacenes: abiertos, cerrados, convencionales o automáticos. No todos los materiales se almacenen igual, hay diferencias por las características del producto.</a:t>
            </a:r>
          </a:p>
          <a:p>
            <a:endParaRPr lang="es-PE" sz="1400" dirty="0">
              <a:latin typeface="Calibri" charset="0"/>
              <a:cs typeface="Calibri" charset="0"/>
            </a:endParaRPr>
          </a:p>
          <a:p>
            <a:r>
              <a:rPr lang="es-PE" sz="1400" dirty="0">
                <a:latin typeface="Calibri" charset="0"/>
                <a:cs typeface="Calibri" charset="0"/>
              </a:rPr>
              <a:t>La preparación de pedidos es el proceso más complejo en el despacho de productos.</a:t>
            </a:r>
          </a:p>
          <a:p>
            <a:endParaRPr lang="es-PE" sz="1400" dirty="0">
              <a:latin typeface="Calibri" charset="0"/>
              <a:cs typeface="Calibri" charset="0"/>
            </a:endParaRPr>
          </a:p>
          <a:p>
            <a:r>
              <a:rPr lang="es-PE" sz="1400" dirty="0">
                <a:latin typeface="Calibri" charset="0"/>
                <a:cs typeface="Calibri" charset="0"/>
              </a:rPr>
              <a:t>El costo de almacenamiento y ERI son de los indicadores más importantes </a:t>
            </a:r>
            <a:br>
              <a:rPr lang="es-PE" sz="1400" dirty="0">
                <a:latin typeface="Calibri" charset="0"/>
                <a:cs typeface="Calibri" charset="0"/>
              </a:rPr>
            </a:br>
            <a:r>
              <a:rPr lang="es-PE" sz="1400" dirty="0">
                <a:latin typeface="Calibri" charset="0"/>
                <a:cs typeface="Calibri" charset="0"/>
              </a:rPr>
              <a:t>para un almacén.</a:t>
            </a:r>
          </a:p>
        </p:txBody>
      </p:sp>
      <p:pic>
        <p:nvPicPr>
          <p:cNvPr id="10" name="Imagen 9">
            <a:extLst>
              <a:ext uri="{FF2B5EF4-FFF2-40B4-BE49-F238E27FC236}">
                <a16:creationId xmlns:a16="http://schemas.microsoft.com/office/drawing/2014/main" id="{C46C8E93-3F85-B246-AD7D-5F5D57843D98}"/>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2A4E530F-F709-544C-A6E2-E5A11502D1DE}"/>
              </a:ext>
            </a:extLst>
          </p:cNvPr>
          <p:cNvPicPr>
            <a:picLocks noChangeAspect="1"/>
          </p:cNvPicPr>
          <p:nvPr/>
        </p:nvPicPr>
        <p:blipFill>
          <a:blip r:embed="rId4"/>
          <a:stretch>
            <a:fillRect/>
          </a:stretch>
        </p:blipFill>
        <p:spPr>
          <a:xfrm>
            <a:off x="1011260" y="2239910"/>
            <a:ext cx="114138" cy="117546"/>
          </a:xfrm>
          <a:prstGeom prst="rect">
            <a:avLst/>
          </a:prstGeom>
        </p:spPr>
      </p:pic>
      <p:pic>
        <p:nvPicPr>
          <p:cNvPr id="13" name="Imagen 12">
            <a:extLst>
              <a:ext uri="{FF2B5EF4-FFF2-40B4-BE49-F238E27FC236}">
                <a16:creationId xmlns:a16="http://schemas.microsoft.com/office/drawing/2014/main" id="{372A57A2-1D83-A54C-BAD6-9A077F7DE78C}"/>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4" name="Rectangle 5">
            <a:extLst>
              <a:ext uri="{FF2B5EF4-FFF2-40B4-BE49-F238E27FC236}">
                <a16:creationId xmlns:a16="http://schemas.microsoft.com/office/drawing/2014/main" id="{CB00895E-C2E5-4A42-A26B-BCDDCB3C304D}"/>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5" name="Imagen 14">
            <a:extLst>
              <a:ext uri="{FF2B5EF4-FFF2-40B4-BE49-F238E27FC236}">
                <a16:creationId xmlns:a16="http://schemas.microsoft.com/office/drawing/2014/main" id="{2945C14D-B00E-A047-9AF7-2DE6AD35EE81}"/>
              </a:ext>
            </a:extLst>
          </p:cNvPr>
          <p:cNvPicPr>
            <a:picLocks noChangeAspect="1"/>
          </p:cNvPicPr>
          <p:nvPr/>
        </p:nvPicPr>
        <p:blipFill>
          <a:blip r:embed="rId4"/>
          <a:stretch>
            <a:fillRect/>
          </a:stretch>
        </p:blipFill>
        <p:spPr>
          <a:xfrm>
            <a:off x="1011260" y="1397071"/>
            <a:ext cx="114138" cy="117546"/>
          </a:xfrm>
          <a:prstGeom prst="rect">
            <a:avLst/>
          </a:prstGeom>
        </p:spPr>
      </p:pic>
      <p:pic>
        <p:nvPicPr>
          <p:cNvPr id="16" name="Imagen 15">
            <a:extLst>
              <a:ext uri="{FF2B5EF4-FFF2-40B4-BE49-F238E27FC236}">
                <a16:creationId xmlns:a16="http://schemas.microsoft.com/office/drawing/2014/main" id="{E93ACFE4-DBC0-DF44-86A8-0799BE9B53D4}"/>
              </a:ext>
            </a:extLst>
          </p:cNvPr>
          <p:cNvPicPr>
            <a:picLocks noChangeAspect="1"/>
          </p:cNvPicPr>
          <p:nvPr/>
        </p:nvPicPr>
        <p:blipFill>
          <a:blip r:embed="rId4"/>
          <a:stretch>
            <a:fillRect/>
          </a:stretch>
        </p:blipFill>
        <p:spPr>
          <a:xfrm>
            <a:off x="1011260" y="2860111"/>
            <a:ext cx="114138" cy="117546"/>
          </a:xfrm>
          <a:prstGeom prst="rect">
            <a:avLst/>
          </a:prstGeom>
        </p:spPr>
      </p:pic>
    </p:spTree>
    <p:custDataLst>
      <p:tags r:id="rId1"/>
    </p:custDataLst>
    <p:extLst>
      <p:ext uri="{BB962C8B-B14F-4D97-AF65-F5344CB8AC3E}">
        <p14:creationId xmlns:p14="http://schemas.microsoft.com/office/powerpoint/2010/main" val="40154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8E91B1F-ABC4-8246-8D47-EE98A1815466}"/>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076EFBA2-FA16-4848-9481-744A258060AD}"/>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6013B486-45C5-0243-A0B5-94C8C0948C81}"/>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FFED4CCD-1372-534F-AB2C-080B36F3842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9197131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01261B-EF9C-B842-B682-6608887293CF}"/>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EB4BACBB-D242-C64C-8AE8-01A26693B4D0}"/>
              </a:ext>
            </a:extLst>
          </p:cNvPr>
          <p:cNvSpPr txBox="1"/>
          <p:nvPr/>
        </p:nvSpPr>
        <p:spPr>
          <a:xfrm>
            <a:off x="1279009" y="917823"/>
            <a:ext cx="4774320" cy="3016210"/>
          </a:xfrm>
          <a:prstGeom prst="rect">
            <a:avLst/>
          </a:prstGeom>
        </p:spPr>
        <p:txBody>
          <a:bodyPr vert="horz" wrap="square" lIns="0" tIns="0" rIns="0" bIns="0" rtlCol="0">
            <a:spAutoFit/>
          </a:bodyPr>
          <a:lstStyle/>
          <a:p>
            <a:pPr>
              <a:spcBef>
                <a:spcPts val="0"/>
              </a:spcBef>
              <a:buSzPct val="100000"/>
            </a:pPr>
            <a:r>
              <a:rPr lang="es-PE" sz="1400" dirty="0">
                <a:cs typeface="Calibri"/>
              </a:rPr>
              <a:t>APICS Dictionary, Thirdteenth Edition 2010. </a:t>
            </a:r>
            <a:r>
              <a:rPr lang="en-US" sz="1400" dirty="0">
                <a:cs typeface="Calibri"/>
              </a:rPr>
              <a:t>The Association for Operations Management. Chicago, Illinois, USA</a:t>
            </a:r>
          </a:p>
          <a:p>
            <a:pPr marL="0" indent="0">
              <a:spcBef>
                <a:spcPts val="0"/>
              </a:spcBef>
              <a:buSzPct val="100000"/>
            </a:pPr>
            <a:endParaRPr lang="en-US" sz="1400" dirty="0">
              <a:cs typeface="Calibri"/>
            </a:endParaRPr>
          </a:p>
          <a:p>
            <a:pPr>
              <a:spcBef>
                <a:spcPts val="0"/>
              </a:spcBef>
              <a:buSzPct val="100000"/>
            </a:pPr>
            <a:r>
              <a:rPr lang="es-ES" sz="1400" dirty="0" err="1">
                <a:latin typeface="Calibri"/>
                <a:cs typeface="Calibri"/>
              </a:rPr>
              <a:t>Chopra</a:t>
            </a:r>
            <a:r>
              <a:rPr lang="es-ES" sz="1400" dirty="0">
                <a:latin typeface="Calibri"/>
                <a:cs typeface="Calibri"/>
              </a:rPr>
              <a:t>, S. (2020). Administración de la cadena de suministro. (6a. ed.) Pearson Educación.</a:t>
            </a:r>
          </a:p>
          <a:p>
            <a:pPr marL="0" indent="0">
              <a:spcBef>
                <a:spcPts val="0"/>
              </a:spcBef>
              <a:buSzPct val="100000"/>
            </a:pPr>
            <a:endParaRPr lang="en-US" sz="1400" dirty="0">
              <a:latin typeface="Calibri"/>
              <a:cs typeface="Calibri"/>
            </a:endParaRPr>
          </a:p>
          <a:p>
            <a:pPr>
              <a:spcBef>
                <a:spcPts val="0"/>
              </a:spcBef>
              <a:buSzPct val="100000"/>
            </a:pPr>
            <a:r>
              <a:rPr lang="es-ES" sz="1400" dirty="0" err="1">
                <a:latin typeface="Calibri"/>
                <a:cs typeface="Calibri"/>
              </a:rPr>
              <a:t>Ballou</a:t>
            </a:r>
            <a:r>
              <a:rPr lang="es-ES" sz="1400" dirty="0">
                <a:latin typeface="Calibri"/>
                <a:cs typeface="Calibri"/>
              </a:rPr>
              <a:t>, Ronald H. (2004) Logística. Administración de la Cadena de Suministro. Pearson Educación. México.</a:t>
            </a:r>
          </a:p>
          <a:p>
            <a:pPr marL="0" indent="0">
              <a:spcBef>
                <a:spcPts val="0"/>
              </a:spcBef>
              <a:buSzPct val="100000"/>
            </a:pPr>
            <a:endParaRPr lang="en-US" sz="1400" dirty="0">
              <a:latin typeface="Calibri"/>
              <a:cs typeface="Calibri"/>
            </a:endParaRPr>
          </a:p>
          <a:p>
            <a:pPr>
              <a:spcBef>
                <a:spcPts val="0"/>
              </a:spcBef>
              <a:buSzPct val="100000"/>
            </a:pPr>
            <a:r>
              <a:rPr lang="es-ES" sz="1400" dirty="0">
                <a:latin typeface="Calibri"/>
                <a:cs typeface="Calibri"/>
              </a:rPr>
              <a:t>Mora García, Luis Aníbal (2016). Gestión logística integral: las mejores prácticas en la cadena de abastecimientos. Bogotá: ECOE.</a:t>
            </a:r>
          </a:p>
          <a:p>
            <a:pPr marL="0" indent="0">
              <a:spcBef>
                <a:spcPts val="0"/>
              </a:spcBef>
              <a:buSzPct val="100000"/>
            </a:pPr>
            <a:endParaRPr lang="es-ES" sz="1400" dirty="0">
              <a:latin typeface="Calibri"/>
              <a:cs typeface="Calibri"/>
            </a:endParaRPr>
          </a:p>
          <a:p>
            <a:pPr>
              <a:spcBef>
                <a:spcPts val="0"/>
              </a:spcBef>
              <a:buSzPct val="100000"/>
            </a:pPr>
            <a:r>
              <a:rPr lang="es-ES" sz="1400" dirty="0">
                <a:latin typeface="Calibri"/>
                <a:cs typeface="Calibri"/>
              </a:rPr>
              <a:t>Solórzano, María José (2018). Optimización de la cadena logística. </a:t>
            </a:r>
            <a:r>
              <a:rPr lang="es-ES" sz="1400" dirty="0" err="1">
                <a:latin typeface="Calibri"/>
                <a:cs typeface="Calibri"/>
              </a:rPr>
              <a:t>Ic</a:t>
            </a:r>
            <a:r>
              <a:rPr lang="es-ES" sz="1400" dirty="0">
                <a:latin typeface="Calibri"/>
                <a:cs typeface="Calibri"/>
              </a:rPr>
              <a:t> editorial. España.</a:t>
            </a:r>
          </a:p>
        </p:txBody>
      </p:sp>
      <p:pic>
        <p:nvPicPr>
          <p:cNvPr id="6" name="Imagen 5">
            <a:extLst>
              <a:ext uri="{FF2B5EF4-FFF2-40B4-BE49-F238E27FC236}">
                <a16:creationId xmlns:a16="http://schemas.microsoft.com/office/drawing/2014/main" id="{CF553AA7-B7F4-3C4E-8DCE-3FC97207CF4C}"/>
              </a:ext>
            </a:extLst>
          </p:cNvPr>
          <p:cNvPicPr>
            <a:picLocks noChangeAspect="1"/>
          </p:cNvPicPr>
          <p:nvPr/>
        </p:nvPicPr>
        <p:blipFill>
          <a:blip r:embed="rId4"/>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B15DB4D8-8666-664E-853E-B04230A848E8}"/>
              </a:ext>
            </a:extLst>
          </p:cNvPr>
          <p:cNvPicPr>
            <a:picLocks noChangeAspect="1"/>
          </p:cNvPicPr>
          <p:nvPr/>
        </p:nvPicPr>
        <p:blipFill>
          <a:blip r:embed="rId4"/>
          <a:stretch>
            <a:fillRect/>
          </a:stretch>
        </p:blipFill>
        <p:spPr>
          <a:xfrm>
            <a:off x="1008064" y="1620119"/>
            <a:ext cx="103867" cy="106967"/>
          </a:xfrm>
          <a:prstGeom prst="rect">
            <a:avLst/>
          </a:prstGeom>
        </p:spPr>
      </p:pic>
      <p:pic>
        <p:nvPicPr>
          <p:cNvPr id="10" name="Imagen 9">
            <a:extLst>
              <a:ext uri="{FF2B5EF4-FFF2-40B4-BE49-F238E27FC236}">
                <a16:creationId xmlns:a16="http://schemas.microsoft.com/office/drawing/2014/main" id="{35479C90-CF77-D64A-BC14-E6FAB522362D}"/>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83BA1298-68D8-E145-B1C0-C9527119368D}"/>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3" name="Imagen 12">
            <a:extLst>
              <a:ext uri="{FF2B5EF4-FFF2-40B4-BE49-F238E27FC236}">
                <a16:creationId xmlns:a16="http://schemas.microsoft.com/office/drawing/2014/main" id="{84AD8EC8-9A5E-EC4B-A53D-6BF863D95119}"/>
              </a:ext>
            </a:extLst>
          </p:cNvPr>
          <p:cNvPicPr>
            <a:picLocks noChangeAspect="1"/>
          </p:cNvPicPr>
          <p:nvPr/>
        </p:nvPicPr>
        <p:blipFill>
          <a:blip r:embed="rId4"/>
          <a:stretch>
            <a:fillRect/>
          </a:stretch>
        </p:blipFill>
        <p:spPr>
          <a:xfrm>
            <a:off x="1008064" y="2248272"/>
            <a:ext cx="103867" cy="106967"/>
          </a:xfrm>
          <a:prstGeom prst="rect">
            <a:avLst/>
          </a:prstGeom>
        </p:spPr>
      </p:pic>
      <p:pic>
        <p:nvPicPr>
          <p:cNvPr id="15" name="Imagen 14">
            <a:extLst>
              <a:ext uri="{FF2B5EF4-FFF2-40B4-BE49-F238E27FC236}">
                <a16:creationId xmlns:a16="http://schemas.microsoft.com/office/drawing/2014/main" id="{EE90D7E1-EE7D-B54A-AD4E-E639D2B4B1B2}"/>
              </a:ext>
            </a:extLst>
          </p:cNvPr>
          <p:cNvPicPr>
            <a:picLocks noChangeAspect="1"/>
          </p:cNvPicPr>
          <p:nvPr/>
        </p:nvPicPr>
        <p:blipFill>
          <a:blip r:embed="rId4"/>
          <a:stretch>
            <a:fillRect/>
          </a:stretch>
        </p:blipFill>
        <p:spPr>
          <a:xfrm>
            <a:off x="1008064" y="2876425"/>
            <a:ext cx="103867" cy="106967"/>
          </a:xfrm>
          <a:prstGeom prst="rect">
            <a:avLst/>
          </a:prstGeom>
        </p:spPr>
      </p:pic>
      <p:pic>
        <p:nvPicPr>
          <p:cNvPr id="16" name="Imagen 15">
            <a:extLst>
              <a:ext uri="{FF2B5EF4-FFF2-40B4-BE49-F238E27FC236}">
                <a16:creationId xmlns:a16="http://schemas.microsoft.com/office/drawing/2014/main" id="{ED06F32F-0C4E-3F42-AE48-0F9E28F3528D}"/>
              </a:ext>
            </a:extLst>
          </p:cNvPr>
          <p:cNvPicPr>
            <a:picLocks noChangeAspect="1"/>
          </p:cNvPicPr>
          <p:nvPr/>
        </p:nvPicPr>
        <p:blipFill>
          <a:blip r:embed="rId4"/>
          <a:stretch>
            <a:fillRect/>
          </a:stretch>
        </p:blipFill>
        <p:spPr>
          <a:xfrm>
            <a:off x="1008064" y="3528432"/>
            <a:ext cx="103867" cy="106967"/>
          </a:xfrm>
          <a:prstGeom prst="rect">
            <a:avLst/>
          </a:prstGeom>
        </p:spPr>
      </p:pic>
    </p:spTree>
    <p:custDataLst>
      <p:tags r:id="rId1"/>
    </p:custDataLst>
    <p:extLst>
      <p:ext uri="{BB962C8B-B14F-4D97-AF65-F5344CB8AC3E}">
        <p14:creationId xmlns:p14="http://schemas.microsoft.com/office/powerpoint/2010/main" val="148054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BE8CA3CA-2D62-CF49-9274-1E5CB8B224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1388" y="481011"/>
            <a:ext cx="3924300" cy="2289621"/>
          </a:xfrm>
          <a:prstGeom prst="rect">
            <a:avLst/>
          </a:prstGeom>
        </p:spPr>
      </p:pic>
      <p:pic>
        <p:nvPicPr>
          <p:cNvPr id="4" name="Imagen 3">
            <a:extLst>
              <a:ext uri="{FF2B5EF4-FFF2-40B4-BE49-F238E27FC236}">
                <a16:creationId xmlns:a16="http://schemas.microsoft.com/office/drawing/2014/main" id="{F8C30B77-3394-E141-B731-99AEBA15A9A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70987" y="2815654"/>
            <a:ext cx="3904701" cy="2418334"/>
          </a:xfrm>
          <a:prstGeom prst="rect">
            <a:avLst/>
          </a:prstGeom>
        </p:spPr>
      </p:pic>
      <p:sp>
        <p:nvSpPr>
          <p:cNvPr id="3" name="object 7"/>
          <p:cNvSpPr txBox="1"/>
          <p:nvPr/>
        </p:nvSpPr>
        <p:spPr>
          <a:xfrm>
            <a:off x="503238" y="912813"/>
            <a:ext cx="3869777" cy="278537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DEFINICIÓN DE UN ALMACÉN</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Es un espacio físico que mantiene inventario de diferente tipo y que debe ser cerrado o de acceso restringido. Requiere de equipos de almacenaje para la manipulación, diferentes tipos de estanterías o espacios, recursos humanos y de gestión como </a:t>
            </a:r>
            <a:r>
              <a:rPr lang="es-ES" sz="1600" i="1" spc="-10" dirty="0">
                <a:solidFill>
                  <a:srgbClr val="262626"/>
                </a:solidFill>
                <a:cs typeface="Source Sans Pro"/>
              </a:rPr>
              <a:t>software</a:t>
            </a:r>
            <a:r>
              <a:rPr lang="es-ES" sz="1600" spc="-10" dirty="0">
                <a:solidFill>
                  <a:srgbClr val="262626"/>
                </a:solidFill>
                <a:cs typeface="Source Sans Pro"/>
              </a:rPr>
              <a:t> especializado que permitan regular los flujos de entrada y salida de mercadería. Está presente en toda la cadena de suministros, cada eslabón contiene un tipo de almacén.</a:t>
            </a:r>
            <a:endParaRPr lang="es-PE" sz="1600" spc="-10" dirty="0">
              <a:solidFill>
                <a:srgbClr val="262626"/>
              </a:solidFill>
              <a:cs typeface="Source Sans Pro"/>
            </a:endParaRPr>
          </a:p>
        </p:txBody>
      </p:sp>
      <p:sp>
        <p:nvSpPr>
          <p:cNvPr id="8" name="Rectangle 5">
            <a:extLst>
              <a:ext uri="{FF2B5EF4-FFF2-40B4-BE49-F238E27FC236}">
                <a16:creationId xmlns:a16="http://schemas.microsoft.com/office/drawing/2014/main" id="{D29BCF1A-BE0A-804C-8344-46D0DCE373D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ALMACENES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32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F0D525F-390C-C147-825E-370B6FF4679F}"/>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3BC13285-77E3-4848-811D-9B0E7EEB1D05}"/>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4178483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5330"/>
            <a:ext cx="7973753" cy="56938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INVENTARIOS EN ALMACENES</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Dependiendo del tipo de organización, el almacén contiene diferentes tipos de inventario.</a:t>
            </a:r>
            <a:endParaRPr lang="es-PE" sz="1600" spc="-10" dirty="0">
              <a:solidFill>
                <a:srgbClr val="262626"/>
              </a:solidFill>
              <a:cs typeface="Source Sans Pro"/>
            </a:endParaRPr>
          </a:p>
        </p:txBody>
      </p:sp>
      <p:sp>
        <p:nvSpPr>
          <p:cNvPr id="44" name="Rectangle 5">
            <a:extLst>
              <a:ext uri="{FF2B5EF4-FFF2-40B4-BE49-F238E27FC236}">
                <a16:creationId xmlns:a16="http://schemas.microsoft.com/office/drawing/2014/main" id="{7A20FB63-60A4-6E43-BF44-BDDC32AF41F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ALMACENES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0" name="Grupo 9">
            <a:extLst>
              <a:ext uri="{FF2B5EF4-FFF2-40B4-BE49-F238E27FC236}">
                <a16:creationId xmlns:a16="http://schemas.microsoft.com/office/drawing/2014/main" id="{148288BC-4E51-A945-BE25-A6D1FF643E47}"/>
              </a:ext>
            </a:extLst>
          </p:cNvPr>
          <p:cNvGrpSpPr/>
          <p:nvPr/>
        </p:nvGrpSpPr>
        <p:grpSpPr>
          <a:xfrm>
            <a:off x="620826" y="1653038"/>
            <a:ext cx="7902348" cy="3458751"/>
            <a:chOff x="620826" y="1653038"/>
            <a:chExt cx="7902348" cy="3458751"/>
          </a:xfrm>
        </p:grpSpPr>
        <p:pic>
          <p:nvPicPr>
            <p:cNvPr id="9" name="Imagen 8">
              <a:extLst>
                <a:ext uri="{FF2B5EF4-FFF2-40B4-BE49-F238E27FC236}">
                  <a16:creationId xmlns:a16="http://schemas.microsoft.com/office/drawing/2014/main" id="{E774AABC-C941-0246-822C-43F1340D923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12393" y="2228332"/>
              <a:ext cx="990504" cy="1260641"/>
            </a:xfrm>
            <a:prstGeom prst="rect">
              <a:avLst/>
            </a:prstGeom>
          </p:spPr>
        </p:pic>
        <p:pic>
          <p:nvPicPr>
            <p:cNvPr id="14" name="Imagen 13">
              <a:extLst>
                <a:ext uri="{FF2B5EF4-FFF2-40B4-BE49-F238E27FC236}">
                  <a16:creationId xmlns:a16="http://schemas.microsoft.com/office/drawing/2014/main" id="{5C7B48C0-843E-12B3-3B37-437AB89D5C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05830" y="2362651"/>
              <a:ext cx="1917344" cy="1198340"/>
            </a:xfrm>
            <a:prstGeom prst="rect">
              <a:avLst/>
            </a:prstGeom>
          </p:spPr>
        </p:pic>
        <p:sp>
          <p:nvSpPr>
            <p:cNvPr id="6" name="CuadroTexto 5">
              <a:extLst>
                <a:ext uri="{FF2B5EF4-FFF2-40B4-BE49-F238E27FC236}">
                  <a16:creationId xmlns:a16="http://schemas.microsoft.com/office/drawing/2014/main" id="{94B42E95-CC94-54DC-CBDC-87C80485500B}"/>
                </a:ext>
              </a:extLst>
            </p:cNvPr>
            <p:cNvSpPr txBox="1"/>
            <p:nvPr/>
          </p:nvSpPr>
          <p:spPr>
            <a:xfrm>
              <a:off x="620826" y="1653038"/>
              <a:ext cx="2138083" cy="430887"/>
            </a:xfrm>
            <a:prstGeom prst="rect">
              <a:avLst/>
            </a:prstGeom>
            <a:noFill/>
          </p:spPr>
          <p:txBody>
            <a:bodyPr wrap="square" lIns="0" tIns="0" rIns="0" bIns="0" rtlCol="0">
              <a:spAutoFit/>
            </a:bodyPr>
            <a:lstStyle/>
            <a:p>
              <a:pPr algn="ctr"/>
              <a:r>
                <a:rPr lang="es-ES" sz="1400" b="1" dirty="0"/>
                <a:t>Inventarios de </a:t>
              </a:r>
              <a:br>
                <a:rPr lang="es-ES" sz="1400" b="1" dirty="0"/>
              </a:br>
              <a:r>
                <a:rPr lang="es-ES" sz="1400" b="1" dirty="0"/>
                <a:t>Materias Primas</a:t>
              </a:r>
              <a:endParaRPr lang="es-PE" sz="1400" b="1" dirty="0"/>
            </a:p>
          </p:txBody>
        </p:sp>
        <p:sp>
          <p:nvSpPr>
            <p:cNvPr id="7" name="CuadroTexto 6">
              <a:extLst>
                <a:ext uri="{FF2B5EF4-FFF2-40B4-BE49-F238E27FC236}">
                  <a16:creationId xmlns:a16="http://schemas.microsoft.com/office/drawing/2014/main" id="{057F02A6-E7C9-12FC-ED51-1ABFA82AFEAF}"/>
                </a:ext>
              </a:extLst>
            </p:cNvPr>
            <p:cNvSpPr txBox="1"/>
            <p:nvPr/>
          </p:nvSpPr>
          <p:spPr>
            <a:xfrm>
              <a:off x="4721501" y="1660289"/>
              <a:ext cx="2381301" cy="430887"/>
            </a:xfrm>
            <a:prstGeom prst="rect">
              <a:avLst/>
            </a:prstGeom>
            <a:noFill/>
          </p:spPr>
          <p:txBody>
            <a:bodyPr wrap="square" lIns="0" tIns="0" rIns="0" bIns="0" rtlCol="0">
              <a:spAutoFit/>
            </a:bodyPr>
            <a:lstStyle/>
            <a:p>
              <a:pPr algn="ctr"/>
              <a:r>
                <a:rPr lang="es-ES" sz="1400" b="1" dirty="0"/>
                <a:t>Inventarios de Productos terminados</a:t>
              </a:r>
              <a:endParaRPr lang="es-PE" sz="1400" b="1" dirty="0"/>
            </a:p>
          </p:txBody>
        </p:sp>
        <p:grpSp>
          <p:nvGrpSpPr>
            <p:cNvPr id="2" name="Grupo 1">
              <a:extLst>
                <a:ext uri="{FF2B5EF4-FFF2-40B4-BE49-F238E27FC236}">
                  <a16:creationId xmlns:a16="http://schemas.microsoft.com/office/drawing/2014/main" id="{B8AFC5CC-3D72-7F4B-9583-ED58ED284ADC}"/>
                </a:ext>
              </a:extLst>
            </p:cNvPr>
            <p:cNvGrpSpPr/>
            <p:nvPr/>
          </p:nvGrpSpPr>
          <p:grpSpPr>
            <a:xfrm>
              <a:off x="940364" y="3502595"/>
              <a:ext cx="7562274" cy="1609194"/>
              <a:chOff x="790863" y="1410761"/>
              <a:chExt cx="7562274" cy="1609194"/>
            </a:xfrm>
          </p:grpSpPr>
          <p:cxnSp>
            <p:nvCxnSpPr>
              <p:cNvPr id="45" name="Conector recto de flecha 44">
                <a:extLst>
                  <a:ext uri="{FF2B5EF4-FFF2-40B4-BE49-F238E27FC236}">
                    <a16:creationId xmlns:a16="http://schemas.microsoft.com/office/drawing/2014/main" id="{364074D2-3F18-784D-BC0F-AEA21A6C1806}"/>
                  </a:ext>
                </a:extLst>
              </p:cNvPr>
              <p:cNvCxnSpPr>
                <a:cxnSpLocks/>
                <a:stCxn id="70" idx="3"/>
                <a:endCxn id="51" idx="1"/>
              </p:cNvCxnSpPr>
              <p:nvPr/>
            </p:nvCxnSpPr>
            <p:spPr>
              <a:xfrm flipV="1">
                <a:off x="4125207" y="1591547"/>
                <a:ext cx="1343574" cy="8118"/>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onector recto de flecha 45">
                <a:extLst>
                  <a:ext uri="{FF2B5EF4-FFF2-40B4-BE49-F238E27FC236}">
                    <a16:creationId xmlns:a16="http://schemas.microsoft.com/office/drawing/2014/main" id="{2A88A07F-D8EF-C048-B0A8-D39370116BD6}"/>
                  </a:ext>
                </a:extLst>
              </p:cNvPr>
              <p:cNvCxnSpPr>
                <a:cxnSpLocks/>
                <a:stCxn id="70" idx="3"/>
              </p:cNvCxnSpPr>
              <p:nvPr/>
            </p:nvCxnSpPr>
            <p:spPr>
              <a:xfrm>
                <a:off x="4125207" y="1599665"/>
                <a:ext cx="380998" cy="423965"/>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Rectángulo 46">
                <a:extLst>
                  <a:ext uri="{FF2B5EF4-FFF2-40B4-BE49-F238E27FC236}">
                    <a16:creationId xmlns:a16="http://schemas.microsoft.com/office/drawing/2014/main" id="{A3C3A0F5-8A19-AF41-9C42-3E4C8B2F26F6}"/>
                  </a:ext>
                </a:extLst>
              </p:cNvPr>
              <p:cNvSpPr/>
              <p:nvPr/>
            </p:nvSpPr>
            <p:spPr>
              <a:xfrm>
                <a:off x="2573726" y="1423144"/>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Planta</a:t>
                </a:r>
                <a:endParaRPr lang="es-PE" sz="1200" dirty="0"/>
              </a:p>
            </p:txBody>
          </p:sp>
          <p:sp>
            <p:nvSpPr>
              <p:cNvPr id="48" name="Rectángulo 47">
                <a:extLst>
                  <a:ext uri="{FF2B5EF4-FFF2-40B4-BE49-F238E27FC236}">
                    <a16:creationId xmlns:a16="http://schemas.microsoft.com/office/drawing/2014/main" id="{DBD1CFBF-0724-7141-88EF-C610DEE5E88E}"/>
                  </a:ext>
                </a:extLst>
              </p:cNvPr>
              <p:cNvSpPr/>
              <p:nvPr/>
            </p:nvSpPr>
            <p:spPr>
              <a:xfrm>
                <a:off x="2581219" y="2659738"/>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Planta</a:t>
                </a:r>
                <a:endParaRPr lang="es-PE" sz="1200" dirty="0"/>
              </a:p>
            </p:txBody>
          </p:sp>
          <p:sp>
            <p:nvSpPr>
              <p:cNvPr id="50" name="Rectángulo 49">
                <a:extLst>
                  <a:ext uri="{FF2B5EF4-FFF2-40B4-BE49-F238E27FC236}">
                    <a16:creationId xmlns:a16="http://schemas.microsoft.com/office/drawing/2014/main" id="{23D01BD0-CCAD-CB41-BAC2-0B79D2CAA1D8}"/>
                  </a:ext>
                </a:extLst>
              </p:cNvPr>
              <p:cNvSpPr/>
              <p:nvPr/>
            </p:nvSpPr>
            <p:spPr>
              <a:xfrm>
                <a:off x="4484425" y="2041422"/>
                <a:ext cx="916900"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Distribuidor</a:t>
                </a:r>
                <a:endParaRPr lang="es-PE" sz="1200" dirty="0"/>
              </a:p>
            </p:txBody>
          </p:sp>
          <p:sp>
            <p:nvSpPr>
              <p:cNvPr id="51" name="Rectángulo 50">
                <a:extLst>
                  <a:ext uri="{FF2B5EF4-FFF2-40B4-BE49-F238E27FC236}">
                    <a16:creationId xmlns:a16="http://schemas.microsoft.com/office/drawing/2014/main" id="{C280646F-AD66-E748-86A1-BDFAA7A89D00}"/>
                  </a:ext>
                </a:extLst>
              </p:cNvPr>
              <p:cNvSpPr/>
              <p:nvPr/>
            </p:nvSpPr>
            <p:spPr>
              <a:xfrm>
                <a:off x="5468781" y="1414575"/>
                <a:ext cx="938136"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Distribuidor</a:t>
                </a:r>
              </a:p>
            </p:txBody>
          </p:sp>
          <p:sp>
            <p:nvSpPr>
              <p:cNvPr id="52" name="Rectángulo 51">
                <a:extLst>
                  <a:ext uri="{FF2B5EF4-FFF2-40B4-BE49-F238E27FC236}">
                    <a16:creationId xmlns:a16="http://schemas.microsoft.com/office/drawing/2014/main" id="{DA362CE7-30F5-404D-A49F-E6EF9EF76299}"/>
                  </a:ext>
                </a:extLst>
              </p:cNvPr>
              <p:cNvSpPr/>
              <p:nvPr/>
            </p:nvSpPr>
            <p:spPr>
              <a:xfrm>
                <a:off x="7415002" y="1414576"/>
                <a:ext cx="938135"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Consumidor</a:t>
                </a:r>
                <a:endParaRPr lang="es-PE" sz="1200" dirty="0"/>
              </a:p>
            </p:txBody>
          </p:sp>
          <p:sp>
            <p:nvSpPr>
              <p:cNvPr id="53" name="Rectángulo 52">
                <a:extLst>
                  <a:ext uri="{FF2B5EF4-FFF2-40B4-BE49-F238E27FC236}">
                    <a16:creationId xmlns:a16="http://schemas.microsoft.com/office/drawing/2014/main" id="{0D4B10A2-F528-5849-A076-185696DA43DF}"/>
                  </a:ext>
                </a:extLst>
              </p:cNvPr>
              <p:cNvSpPr/>
              <p:nvPr/>
            </p:nvSpPr>
            <p:spPr>
              <a:xfrm>
                <a:off x="7415002" y="2029874"/>
                <a:ext cx="938135"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Consumidor</a:t>
                </a:r>
                <a:endParaRPr lang="es-PE" sz="1200" dirty="0"/>
              </a:p>
            </p:txBody>
          </p:sp>
          <p:sp>
            <p:nvSpPr>
              <p:cNvPr id="54" name="Rectángulo 53">
                <a:extLst>
                  <a:ext uri="{FF2B5EF4-FFF2-40B4-BE49-F238E27FC236}">
                    <a16:creationId xmlns:a16="http://schemas.microsoft.com/office/drawing/2014/main" id="{E538FB7A-87B1-CC4E-B3BB-FFEF3E37897E}"/>
                  </a:ext>
                </a:extLst>
              </p:cNvPr>
              <p:cNvSpPr/>
              <p:nvPr/>
            </p:nvSpPr>
            <p:spPr>
              <a:xfrm>
                <a:off x="7415001" y="2652655"/>
                <a:ext cx="938135"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Consumidor</a:t>
                </a:r>
                <a:endParaRPr lang="es-PE" sz="1200" dirty="0"/>
              </a:p>
            </p:txBody>
          </p:sp>
          <p:cxnSp>
            <p:nvCxnSpPr>
              <p:cNvPr id="55" name="Conector recto de flecha 54">
                <a:extLst>
                  <a:ext uri="{FF2B5EF4-FFF2-40B4-BE49-F238E27FC236}">
                    <a16:creationId xmlns:a16="http://schemas.microsoft.com/office/drawing/2014/main" id="{6E0CCE67-4998-E14B-825D-F9806192A7F5}"/>
                  </a:ext>
                </a:extLst>
              </p:cNvPr>
              <p:cNvCxnSpPr>
                <a:cxnSpLocks/>
                <a:stCxn id="67" idx="3"/>
              </p:cNvCxnSpPr>
              <p:nvPr/>
            </p:nvCxnSpPr>
            <p:spPr>
              <a:xfrm>
                <a:off x="1691179" y="1587733"/>
                <a:ext cx="882547" cy="0"/>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a:extLst>
                  <a:ext uri="{FF2B5EF4-FFF2-40B4-BE49-F238E27FC236}">
                    <a16:creationId xmlns:a16="http://schemas.microsoft.com/office/drawing/2014/main" id="{769DF5AE-538C-C14E-A280-CA1946D872C1}"/>
                  </a:ext>
                </a:extLst>
              </p:cNvPr>
              <p:cNvCxnSpPr>
                <a:cxnSpLocks/>
                <a:stCxn id="51" idx="3"/>
                <a:endCxn id="52" idx="1"/>
              </p:cNvCxnSpPr>
              <p:nvPr/>
            </p:nvCxnSpPr>
            <p:spPr>
              <a:xfrm>
                <a:off x="6406917" y="1591547"/>
                <a:ext cx="1008085" cy="1"/>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a:extLst>
                  <a:ext uri="{FF2B5EF4-FFF2-40B4-BE49-F238E27FC236}">
                    <a16:creationId xmlns:a16="http://schemas.microsoft.com/office/drawing/2014/main" id="{A7FBCD2D-E29C-4A4D-9062-C93EF497CA20}"/>
                  </a:ext>
                </a:extLst>
              </p:cNvPr>
              <p:cNvCxnSpPr>
                <a:cxnSpLocks/>
                <a:stCxn id="49" idx="3"/>
              </p:cNvCxnSpPr>
              <p:nvPr/>
            </p:nvCxnSpPr>
            <p:spPr>
              <a:xfrm>
                <a:off x="4133616" y="2836709"/>
                <a:ext cx="1387136" cy="8742"/>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42A3080D-DC1D-444C-BDB4-B5CC50597695}"/>
                  </a:ext>
                </a:extLst>
              </p:cNvPr>
              <p:cNvCxnSpPr>
                <a:stCxn id="67" idx="3"/>
              </p:cNvCxnSpPr>
              <p:nvPr/>
            </p:nvCxnSpPr>
            <p:spPr>
              <a:xfrm>
                <a:off x="1691179" y="1587733"/>
                <a:ext cx="900973" cy="1064923"/>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65CFC851-4D76-1945-9521-B99568AC4BBE}"/>
                  </a:ext>
                </a:extLst>
              </p:cNvPr>
              <p:cNvCxnSpPr>
                <a:stCxn id="51" idx="3"/>
                <a:endCxn id="53" idx="1"/>
              </p:cNvCxnSpPr>
              <p:nvPr/>
            </p:nvCxnSpPr>
            <p:spPr>
              <a:xfrm>
                <a:off x="6406917" y="1591547"/>
                <a:ext cx="1008085" cy="615299"/>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ector recto de flecha 59">
                <a:extLst>
                  <a:ext uri="{FF2B5EF4-FFF2-40B4-BE49-F238E27FC236}">
                    <a16:creationId xmlns:a16="http://schemas.microsoft.com/office/drawing/2014/main" id="{463B9CA1-6A26-3A4B-B9EE-40C425F128F8}"/>
                  </a:ext>
                </a:extLst>
              </p:cNvPr>
              <p:cNvCxnSpPr>
                <a:stCxn id="50" idx="3"/>
                <a:endCxn id="69" idx="0"/>
              </p:cNvCxnSpPr>
              <p:nvPr/>
            </p:nvCxnSpPr>
            <p:spPr>
              <a:xfrm>
                <a:off x="5401325" y="2218394"/>
                <a:ext cx="562133" cy="447618"/>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Conector recto de flecha 60">
                <a:extLst>
                  <a:ext uri="{FF2B5EF4-FFF2-40B4-BE49-F238E27FC236}">
                    <a16:creationId xmlns:a16="http://schemas.microsoft.com/office/drawing/2014/main" id="{09CF9DAA-6989-A64B-8977-DC52004D4FF2}"/>
                  </a:ext>
                </a:extLst>
              </p:cNvPr>
              <p:cNvCxnSpPr>
                <a:cxnSpLocks/>
                <a:stCxn id="68" idx="3"/>
              </p:cNvCxnSpPr>
              <p:nvPr/>
            </p:nvCxnSpPr>
            <p:spPr>
              <a:xfrm flipV="1">
                <a:off x="1691179" y="1807749"/>
                <a:ext cx="890040" cy="1028960"/>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onector recto de flecha 61">
                <a:extLst>
                  <a:ext uri="{FF2B5EF4-FFF2-40B4-BE49-F238E27FC236}">
                    <a16:creationId xmlns:a16="http://schemas.microsoft.com/office/drawing/2014/main" id="{974DB706-3A18-3D47-B0C4-05425D3B286F}"/>
                  </a:ext>
                </a:extLst>
              </p:cNvPr>
              <p:cNvCxnSpPr>
                <a:stCxn id="49" idx="3"/>
              </p:cNvCxnSpPr>
              <p:nvPr/>
            </p:nvCxnSpPr>
            <p:spPr>
              <a:xfrm flipV="1">
                <a:off x="4133616" y="2429416"/>
                <a:ext cx="396926" cy="407293"/>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onector recto de flecha 62">
                <a:extLst>
                  <a:ext uri="{FF2B5EF4-FFF2-40B4-BE49-F238E27FC236}">
                    <a16:creationId xmlns:a16="http://schemas.microsoft.com/office/drawing/2014/main" id="{021A290D-BFD5-8449-958E-EE9888BE7BBE}"/>
                  </a:ext>
                </a:extLst>
              </p:cNvPr>
              <p:cNvCxnSpPr>
                <a:stCxn id="50" idx="3"/>
                <a:endCxn id="51" idx="2"/>
              </p:cNvCxnSpPr>
              <p:nvPr/>
            </p:nvCxnSpPr>
            <p:spPr>
              <a:xfrm flipV="1">
                <a:off x="5401325" y="1768518"/>
                <a:ext cx="536524" cy="449876"/>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onector recto de flecha 63">
                <a:extLst>
                  <a:ext uri="{FF2B5EF4-FFF2-40B4-BE49-F238E27FC236}">
                    <a16:creationId xmlns:a16="http://schemas.microsoft.com/office/drawing/2014/main" id="{78A100E3-AF99-B74F-9412-6B39E332B511}"/>
                  </a:ext>
                </a:extLst>
              </p:cNvPr>
              <p:cNvCxnSpPr>
                <a:cxnSpLocks/>
                <a:stCxn id="69" idx="3"/>
                <a:endCxn id="53" idx="1"/>
              </p:cNvCxnSpPr>
              <p:nvPr/>
            </p:nvCxnSpPr>
            <p:spPr>
              <a:xfrm flipV="1">
                <a:off x="6421908" y="2206846"/>
                <a:ext cx="993094" cy="636138"/>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ector recto de flecha 64">
                <a:extLst>
                  <a:ext uri="{FF2B5EF4-FFF2-40B4-BE49-F238E27FC236}">
                    <a16:creationId xmlns:a16="http://schemas.microsoft.com/office/drawing/2014/main" id="{E55F0298-DA6D-4F4B-BF35-95F876E43212}"/>
                  </a:ext>
                </a:extLst>
              </p:cNvPr>
              <p:cNvCxnSpPr>
                <a:cxnSpLocks/>
                <a:stCxn id="69" idx="3"/>
                <a:endCxn id="54" idx="1"/>
              </p:cNvCxnSpPr>
              <p:nvPr/>
            </p:nvCxnSpPr>
            <p:spPr>
              <a:xfrm flipV="1">
                <a:off x="6421908" y="2829627"/>
                <a:ext cx="993093" cy="13357"/>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Conector recto de flecha 65">
                <a:extLst>
                  <a:ext uri="{FF2B5EF4-FFF2-40B4-BE49-F238E27FC236}">
                    <a16:creationId xmlns:a16="http://schemas.microsoft.com/office/drawing/2014/main" id="{FEB2239C-99B0-1849-BA66-28D11D6CC332}"/>
                  </a:ext>
                </a:extLst>
              </p:cNvPr>
              <p:cNvCxnSpPr>
                <a:cxnSpLocks/>
                <a:endCxn id="48" idx="1"/>
              </p:cNvCxnSpPr>
              <p:nvPr/>
            </p:nvCxnSpPr>
            <p:spPr>
              <a:xfrm>
                <a:off x="1678278" y="2829628"/>
                <a:ext cx="902941" cy="7082"/>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Rectángulo 66">
                <a:extLst>
                  <a:ext uri="{FF2B5EF4-FFF2-40B4-BE49-F238E27FC236}">
                    <a16:creationId xmlns:a16="http://schemas.microsoft.com/office/drawing/2014/main" id="{86046FBA-F560-3140-A2C4-AF9A78E3F831}"/>
                  </a:ext>
                </a:extLst>
              </p:cNvPr>
              <p:cNvSpPr/>
              <p:nvPr/>
            </p:nvSpPr>
            <p:spPr>
              <a:xfrm>
                <a:off x="790863" y="1410761"/>
                <a:ext cx="900316"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Proveedor</a:t>
                </a:r>
                <a:endParaRPr lang="es-PE" sz="1200" dirty="0"/>
              </a:p>
            </p:txBody>
          </p:sp>
          <p:sp>
            <p:nvSpPr>
              <p:cNvPr id="68" name="Rectángulo 67">
                <a:extLst>
                  <a:ext uri="{FF2B5EF4-FFF2-40B4-BE49-F238E27FC236}">
                    <a16:creationId xmlns:a16="http://schemas.microsoft.com/office/drawing/2014/main" id="{C946C984-1989-EE44-AD6A-7F71C2420406}"/>
                  </a:ext>
                </a:extLst>
              </p:cNvPr>
              <p:cNvSpPr/>
              <p:nvPr/>
            </p:nvSpPr>
            <p:spPr>
              <a:xfrm>
                <a:off x="790863" y="2659737"/>
                <a:ext cx="900316"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Proveedor</a:t>
                </a:r>
                <a:endParaRPr lang="es-PE" sz="1200" dirty="0"/>
              </a:p>
            </p:txBody>
          </p:sp>
          <p:sp>
            <p:nvSpPr>
              <p:cNvPr id="69" name="Rectángulo 68">
                <a:extLst>
                  <a:ext uri="{FF2B5EF4-FFF2-40B4-BE49-F238E27FC236}">
                    <a16:creationId xmlns:a16="http://schemas.microsoft.com/office/drawing/2014/main" id="{BFA367CA-AD5B-0443-A7F4-1D5A061BA1DF}"/>
                  </a:ext>
                </a:extLst>
              </p:cNvPr>
              <p:cNvSpPr/>
              <p:nvPr/>
            </p:nvSpPr>
            <p:spPr>
              <a:xfrm>
                <a:off x="5505008" y="2666012"/>
                <a:ext cx="916900"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Distribuidor</a:t>
                </a:r>
                <a:endParaRPr lang="es-PE" sz="1200" dirty="0"/>
              </a:p>
            </p:txBody>
          </p:sp>
          <p:sp>
            <p:nvSpPr>
              <p:cNvPr id="70" name="Rectángulo 69">
                <a:extLst>
                  <a:ext uri="{FF2B5EF4-FFF2-40B4-BE49-F238E27FC236}">
                    <a16:creationId xmlns:a16="http://schemas.microsoft.com/office/drawing/2014/main" id="{60CC3A50-081A-3246-ABD9-4B6D442634EB}"/>
                  </a:ext>
                </a:extLst>
              </p:cNvPr>
              <p:cNvSpPr/>
              <p:nvPr/>
            </p:nvSpPr>
            <p:spPr>
              <a:xfrm>
                <a:off x="3353213" y="1422693"/>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Almacén</a:t>
                </a:r>
                <a:endParaRPr lang="es-PE" sz="1200" dirty="0"/>
              </a:p>
            </p:txBody>
          </p:sp>
          <p:sp>
            <p:nvSpPr>
              <p:cNvPr id="49" name="Rectángulo 48">
                <a:extLst>
                  <a:ext uri="{FF2B5EF4-FFF2-40B4-BE49-F238E27FC236}">
                    <a16:creationId xmlns:a16="http://schemas.microsoft.com/office/drawing/2014/main" id="{E54259A8-D962-BC4C-A565-CADC4638E900}"/>
                  </a:ext>
                </a:extLst>
              </p:cNvPr>
              <p:cNvSpPr/>
              <p:nvPr/>
            </p:nvSpPr>
            <p:spPr>
              <a:xfrm>
                <a:off x="3361622" y="2659737"/>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Almacén</a:t>
                </a:r>
                <a:endParaRPr lang="es-PE" sz="1200" dirty="0"/>
              </a:p>
            </p:txBody>
          </p:sp>
        </p:grpSp>
        <p:pic>
          <p:nvPicPr>
            <p:cNvPr id="71" name="Imagen 70">
              <a:extLst>
                <a:ext uri="{FF2B5EF4-FFF2-40B4-BE49-F238E27FC236}">
                  <a16:creationId xmlns:a16="http://schemas.microsoft.com/office/drawing/2014/main" id="{A139928E-35A1-E547-AA21-0C3B549D23A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818039" y="2530405"/>
              <a:ext cx="1164036" cy="857278"/>
            </a:xfrm>
            <a:prstGeom prst="rect">
              <a:avLst/>
            </a:prstGeom>
          </p:spPr>
        </p:pic>
        <p:sp>
          <p:nvSpPr>
            <p:cNvPr id="72" name="Abrir llave 71">
              <a:extLst>
                <a:ext uri="{FF2B5EF4-FFF2-40B4-BE49-F238E27FC236}">
                  <a16:creationId xmlns:a16="http://schemas.microsoft.com/office/drawing/2014/main" id="{F3868C28-7A79-CB43-A0B9-F322C82605E0}"/>
                </a:ext>
              </a:extLst>
            </p:cNvPr>
            <p:cNvSpPr/>
            <p:nvPr/>
          </p:nvSpPr>
          <p:spPr>
            <a:xfrm rot="5400000">
              <a:off x="1549777" y="1398534"/>
              <a:ext cx="228557" cy="1789386"/>
            </a:xfrm>
            <a:prstGeom prst="leftBrace">
              <a:avLst>
                <a:gd name="adj1" fmla="val 338"/>
                <a:gd name="adj2" fmla="val 50283"/>
              </a:avLst>
            </a:prstGeom>
            <a:ln w="19050">
              <a:solidFill>
                <a:srgbClr val="8087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sp>
          <p:nvSpPr>
            <p:cNvPr id="73" name="Abrir llave 72">
              <a:extLst>
                <a:ext uri="{FF2B5EF4-FFF2-40B4-BE49-F238E27FC236}">
                  <a16:creationId xmlns:a16="http://schemas.microsoft.com/office/drawing/2014/main" id="{F4F247AB-FC0B-654E-B5BF-DE2B64DCAEDE}"/>
                </a:ext>
              </a:extLst>
            </p:cNvPr>
            <p:cNvSpPr/>
            <p:nvPr/>
          </p:nvSpPr>
          <p:spPr>
            <a:xfrm rot="5400000">
              <a:off x="5822112" y="-241915"/>
              <a:ext cx="199736" cy="5041467"/>
            </a:xfrm>
            <a:prstGeom prst="leftBrace">
              <a:avLst>
                <a:gd name="adj1" fmla="val 338"/>
                <a:gd name="adj2" fmla="val 50283"/>
              </a:avLst>
            </a:prstGeom>
            <a:ln w="19050">
              <a:solidFill>
                <a:srgbClr val="8087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pic>
          <p:nvPicPr>
            <p:cNvPr id="5" name="Imagen 4">
              <a:extLst>
                <a:ext uri="{FF2B5EF4-FFF2-40B4-BE49-F238E27FC236}">
                  <a16:creationId xmlns:a16="http://schemas.microsoft.com/office/drawing/2014/main" id="{D05BCA0D-1F97-2D40-9DC5-EB79EA63E65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71066" y="2530405"/>
              <a:ext cx="987683" cy="849646"/>
            </a:xfrm>
            <a:prstGeom prst="rect">
              <a:avLst/>
            </a:prstGeom>
          </p:spPr>
        </p:pic>
      </p:grpSp>
      <p:pic>
        <p:nvPicPr>
          <p:cNvPr id="12" name="Imagen 11">
            <a:extLst>
              <a:ext uri="{FF2B5EF4-FFF2-40B4-BE49-F238E27FC236}">
                <a16:creationId xmlns:a16="http://schemas.microsoft.com/office/drawing/2014/main" id="{566DCDB1-755D-704F-B558-151B7205716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39841" y="2456194"/>
            <a:ext cx="544948" cy="923857"/>
          </a:xfrm>
          <a:prstGeom prst="rect">
            <a:avLst/>
          </a:prstGeom>
        </p:spPr>
      </p:pic>
    </p:spTree>
    <p:extLst>
      <p:ext uri="{BB962C8B-B14F-4D97-AF65-F5344CB8AC3E}">
        <p14:creationId xmlns:p14="http://schemas.microsoft.com/office/powerpoint/2010/main" val="253799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DF9941-E192-6244-98AB-98357152FAE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35265" y="912813"/>
            <a:ext cx="5940424" cy="4319876"/>
          </a:xfrm>
          <a:prstGeom prst="rect">
            <a:avLst/>
          </a:prstGeom>
        </p:spPr>
      </p:pic>
      <p:sp>
        <p:nvSpPr>
          <p:cNvPr id="5" name="Rectangle 5">
            <a:extLst>
              <a:ext uri="{FF2B5EF4-FFF2-40B4-BE49-F238E27FC236}">
                <a16:creationId xmlns:a16="http://schemas.microsoft.com/office/drawing/2014/main" id="{794449D3-A814-FF47-85BE-A121DDBAA54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 ALMACENES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7" name="Redondear rectángulo de esquina del mismo lado 6">
            <a:extLst>
              <a:ext uri="{FF2B5EF4-FFF2-40B4-BE49-F238E27FC236}">
                <a16:creationId xmlns:a16="http://schemas.microsoft.com/office/drawing/2014/main" id="{E849F3E6-282E-534D-A11E-53429E45A57A}"/>
              </a:ext>
            </a:extLst>
          </p:cNvPr>
          <p:cNvSpPr/>
          <p:nvPr/>
        </p:nvSpPr>
        <p:spPr>
          <a:xfrm rot="16200000">
            <a:off x="-541338" y="1957388"/>
            <a:ext cx="4321178" cy="2232024"/>
          </a:xfrm>
          <a:prstGeom prst="round2SameRect">
            <a:avLst>
              <a:gd name="adj1" fmla="val 5364"/>
              <a:gd name="adj2" fmla="val 0"/>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CuadroTexto 7">
            <a:extLst>
              <a:ext uri="{FF2B5EF4-FFF2-40B4-BE49-F238E27FC236}">
                <a16:creationId xmlns:a16="http://schemas.microsoft.com/office/drawing/2014/main" id="{1CA177CB-5B0E-4646-911D-E66D7EBDCECE}"/>
              </a:ext>
            </a:extLst>
          </p:cNvPr>
          <p:cNvSpPr txBox="1"/>
          <p:nvPr/>
        </p:nvSpPr>
        <p:spPr>
          <a:xfrm>
            <a:off x="727176" y="2133328"/>
            <a:ext cx="1760843" cy="1962076"/>
          </a:xfrm>
          <a:prstGeom prst="rect">
            <a:avLst/>
          </a:prstGeom>
          <a:noFill/>
        </p:spPr>
        <p:txBody>
          <a:bodyPr wrap="square" lIns="0" tIns="0" rIns="0" bIns="0" rtlCol="0">
            <a:spAutoFit/>
          </a:bodyPr>
          <a:lstStyle/>
          <a:p>
            <a:pPr marL="182563" indent="-182563">
              <a:spcBef>
                <a:spcPct val="50000"/>
              </a:spcBef>
              <a:buSzPct val="100000"/>
              <a:buFont typeface="Arial" panose="020B0604020202020204" pitchFamily="34" charset="0"/>
              <a:buChar char="•"/>
            </a:pPr>
            <a:r>
              <a:rPr lang="es-ES_tradnl" altLang="es-PE" sz="1500" b="1" dirty="0">
                <a:solidFill>
                  <a:schemeClr val="bg1"/>
                </a:solidFill>
                <a:latin typeface="Calibri" charset="0"/>
                <a:cs typeface="Calibri" charset="0"/>
              </a:rPr>
              <a:t>Las características del producto definen su logística.</a:t>
            </a:r>
          </a:p>
          <a:p>
            <a:pPr marL="182563" indent="-182563">
              <a:spcBef>
                <a:spcPct val="50000"/>
              </a:spcBef>
              <a:buSzPct val="100000"/>
              <a:buFont typeface="Arial" panose="020B0604020202020204" pitchFamily="34" charset="0"/>
              <a:buChar char="•"/>
            </a:pPr>
            <a:r>
              <a:rPr lang="es-ES_tradnl" altLang="es-PE" sz="1500" b="1" dirty="0">
                <a:solidFill>
                  <a:schemeClr val="bg1"/>
                </a:solidFill>
                <a:latin typeface="Calibri" charset="0"/>
                <a:cs typeface="Calibri" charset="0"/>
              </a:rPr>
              <a:t>Las características del producto definen la infraestructura del almacén.</a:t>
            </a:r>
            <a:endParaRPr lang="es-ES" altLang="es-PE" sz="1500" b="1" dirty="0">
              <a:solidFill>
                <a:schemeClr val="bg1"/>
              </a:solidFill>
              <a:latin typeface="Calibri" charset="0"/>
              <a:cs typeface="Calibri" charset="0"/>
            </a:endParaRPr>
          </a:p>
        </p:txBody>
      </p:sp>
      <p:pic>
        <p:nvPicPr>
          <p:cNvPr id="9" name="Imagen 8">
            <a:extLst>
              <a:ext uri="{FF2B5EF4-FFF2-40B4-BE49-F238E27FC236}">
                <a16:creationId xmlns:a16="http://schemas.microsoft.com/office/drawing/2014/main" id="{C70C45EC-3A92-0647-ADC9-AEC1360F06DF}"/>
              </a:ext>
            </a:extLst>
          </p:cNvPr>
          <p:cNvPicPr>
            <a:picLocks noChangeAspect="1"/>
          </p:cNvPicPr>
          <p:nvPr/>
        </p:nvPicPr>
        <p:blipFill>
          <a:blip r:embed="rId4">
            <a:alphaModFix/>
            <a:lum bright="100000" contrast="100000"/>
          </a:blip>
          <a:stretch>
            <a:fillRect/>
          </a:stretch>
        </p:blipFill>
        <p:spPr>
          <a:xfrm>
            <a:off x="727177" y="1830998"/>
            <a:ext cx="157605" cy="157605"/>
          </a:xfrm>
          <a:prstGeom prst="rect">
            <a:avLst/>
          </a:prstGeom>
        </p:spPr>
      </p:pic>
    </p:spTree>
    <p:extLst>
      <p:ext uri="{BB962C8B-B14F-4D97-AF65-F5344CB8AC3E}">
        <p14:creationId xmlns:p14="http://schemas.microsoft.com/office/powerpoint/2010/main" val="3565997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9D66869-780F-D241-A2F3-3D778B24B897}"/>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90A41A6C-B817-2247-8177-B4B45AAC5B8B}"/>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CLASES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ALMACENES</a:t>
            </a:r>
          </a:p>
        </p:txBody>
      </p:sp>
      <p:pic>
        <p:nvPicPr>
          <p:cNvPr id="8" name="Imagen 7">
            <a:extLst>
              <a:ext uri="{FF2B5EF4-FFF2-40B4-BE49-F238E27FC236}">
                <a16:creationId xmlns:a16="http://schemas.microsoft.com/office/drawing/2014/main" id="{730CAC6B-21D2-AC46-BC4C-BE44AA7155CE}"/>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1931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10221</TotalTime>
  <Words>8165</Words>
  <Application>Microsoft Office PowerPoint</Application>
  <PresentationFormat>Presentación en pantalla (16:10)</PresentationFormat>
  <Paragraphs>681</Paragraphs>
  <Slides>60</Slides>
  <Notes>56</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60</vt:i4>
      </vt:variant>
    </vt:vector>
  </HeadingPairs>
  <TitlesOfParts>
    <vt:vector size="73" baseType="lpstr">
      <vt:lpstr>Arial</vt:lpstr>
      <vt:lpstr>Calibri</vt:lpstr>
      <vt:lpstr>Calibri Normal</vt:lpstr>
      <vt:lpstr>Cambria Math</vt:lpstr>
      <vt:lpstr>Graphik Bold</vt:lpstr>
      <vt:lpstr>Graphik Regular</vt:lpstr>
      <vt:lpstr>Graphik-Medium</vt:lpstr>
      <vt:lpstr>Inter SemiBold 2</vt:lpstr>
      <vt:lpstr>Primary</vt:lpstr>
      <vt:lpstr>Secondary</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Rosa Maria Muñoz Mendo</cp:lastModifiedBy>
  <cp:revision>818</cp:revision>
  <cp:lastPrinted>2018-01-16T21:42:59Z</cp:lastPrinted>
  <dcterms:created xsi:type="dcterms:W3CDTF">2016-10-06T14:52:02Z</dcterms:created>
  <dcterms:modified xsi:type="dcterms:W3CDTF">2024-08-09T15:55:18Z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